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media/image10.svg" ContentType="image/svg+xml"/>
  <Override PartName="/ppt/media/image12.svg" ContentType="image/svg+xml"/>
  <Override PartName="/ppt/media/image14.svg" ContentType="image/svg+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57" r:id="rId4"/>
    <p:sldId id="258" r:id="rId5"/>
    <p:sldId id="269" r:id="rId6"/>
    <p:sldId id="300" r:id="rId7"/>
    <p:sldId id="259" r:id="rId8"/>
    <p:sldId id="270" r:id="rId9"/>
    <p:sldId id="286" r:id="rId10"/>
    <p:sldId id="287" r:id="rId11"/>
    <p:sldId id="301" r:id="rId12"/>
    <p:sldId id="263" r:id="rId13"/>
    <p:sldId id="260" r:id="rId14"/>
    <p:sldId id="295" r:id="rId15"/>
    <p:sldId id="266" r:id="rId16"/>
    <p:sldId id="303" r:id="rId17"/>
    <p:sldId id="305" r:id="rId18"/>
    <p:sldId id="261" r:id="rId19"/>
    <p:sldId id="264" r:id="rId20"/>
    <p:sldId id="315" r:id="rId21"/>
    <p:sldId id="262" r:id="rId22"/>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9" userDrawn="1">
          <p15:clr>
            <a:srgbClr val="A4A3A4"/>
          </p15:clr>
        </p15:guide>
        <p15:guide id="2" pos="3869" userDrawn="1">
          <p15:clr>
            <a:srgbClr val="A4A3A4"/>
          </p15:clr>
        </p15:guide>
        <p15:guide id="3" pos="215" userDrawn="1">
          <p15:clr>
            <a:srgbClr val="A4A3A4"/>
          </p15:clr>
        </p15:guide>
        <p15:guide id="4" pos="7469" userDrawn="1">
          <p15:clr>
            <a:srgbClr val="A4A3A4"/>
          </p15:clr>
        </p15:guide>
        <p15:guide id="5" orient="horz" pos="3949" userDrawn="1">
          <p15:clr>
            <a:srgbClr val="A4A3A4"/>
          </p15:clr>
        </p15:guide>
        <p15:guide id="6" orient="horz" pos="372" userDrawn="1">
          <p15:clr>
            <a:srgbClr val="A4A3A4"/>
          </p15:clr>
        </p15:guide>
        <p15:guide id="7" orient="horz" pos="88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6AB00"/>
    <a:srgbClr val="049AAB"/>
    <a:srgbClr val="2D7794"/>
    <a:srgbClr val="2C3F8C"/>
    <a:srgbClr val="2231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showGuides="1">
      <p:cViewPr varScale="1">
        <p:scale>
          <a:sx n="80" d="100"/>
          <a:sy n="80" d="100"/>
        </p:scale>
        <p:origin x="120" y="840"/>
      </p:cViewPr>
      <p:guideLst>
        <p:guide orient="horz" pos="2159"/>
        <p:guide pos="3869"/>
        <p:guide pos="215"/>
        <p:guide pos="7469"/>
        <p:guide orient="horz" pos="3949"/>
        <p:guide orient="horz" pos="372"/>
        <p:guide orient="horz" pos="881"/>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gs" Target="tags/tag80.xml"/><Relationship Id="rId25" Type="http://schemas.openxmlformats.org/officeDocument/2006/relationships/tableStyles" Target="tableStyles.xml"/><Relationship Id="rId24" Type="http://schemas.openxmlformats.org/officeDocument/2006/relationships/viewProps" Target="viewProps.xml"/><Relationship Id="rId23" Type="http://schemas.openxmlformats.org/officeDocument/2006/relationships/presProps" Target="presProps.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矩形 6"/>
          <p:cNvSpPr/>
          <p:nvPr userDrawn="1"/>
        </p:nvSpPr>
        <p:spPr>
          <a:xfrm>
            <a:off x="0" y="6786000"/>
            <a:ext cx="12192000" cy="72000"/>
          </a:xfrm>
          <a:prstGeom prst="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3" name="任意多边形: 形状 12"/>
          <p:cNvSpPr/>
          <p:nvPr userDrawn="1"/>
        </p:nvSpPr>
        <p:spPr>
          <a:xfrm>
            <a:off x="0" y="416466"/>
            <a:ext cx="325438" cy="705356"/>
          </a:xfrm>
          <a:custGeom>
            <a:avLst/>
            <a:gdLst>
              <a:gd name="connsiteX0" fmla="*/ 0 w 325438"/>
              <a:gd name="connsiteY0" fmla="*/ 0 h 705356"/>
              <a:gd name="connsiteX1" fmla="*/ 105829 w 325438"/>
              <a:gd name="connsiteY1" fmla="*/ 21366 h 705356"/>
              <a:gd name="connsiteX2" fmla="*/ 325438 w 325438"/>
              <a:gd name="connsiteY2" fmla="*/ 352678 h 705356"/>
              <a:gd name="connsiteX3" fmla="*/ 105829 w 325438"/>
              <a:gd name="connsiteY3" fmla="*/ 683990 h 705356"/>
              <a:gd name="connsiteX4" fmla="*/ 0 w 325438"/>
              <a:gd name="connsiteY4" fmla="*/ 705356 h 705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5438" h="705356">
                <a:moveTo>
                  <a:pt x="0" y="0"/>
                </a:moveTo>
                <a:lnTo>
                  <a:pt x="105829" y="21366"/>
                </a:lnTo>
                <a:cubicBezTo>
                  <a:pt x="234884" y="75952"/>
                  <a:pt x="325438" y="203740"/>
                  <a:pt x="325438" y="352678"/>
                </a:cubicBezTo>
                <a:cubicBezTo>
                  <a:pt x="325438" y="501616"/>
                  <a:pt x="234884" y="629405"/>
                  <a:pt x="105829" y="683990"/>
                </a:cubicBezTo>
                <a:lnTo>
                  <a:pt x="0" y="705356"/>
                </a:lnTo>
                <a:close/>
              </a:path>
            </a:pathLst>
          </a:cu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image" Target="../media/image2.png"/><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2" Type="http://schemas.openxmlformats.org/officeDocument/2006/relationships/slideLayout" Target="../slideLayouts/slideLayout1.xml"/><Relationship Id="rId11" Type="http://schemas.openxmlformats.org/officeDocument/2006/relationships/image" Target="../media/image3.jpeg"/><Relationship Id="rId10" Type="http://schemas.openxmlformats.org/officeDocument/2006/relationships/tags" Target="../tags/tag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tags" Target="../tags/tag51.xml"/><Relationship Id="rId3" Type="http://schemas.openxmlformats.org/officeDocument/2006/relationships/image" Target="../media/image21.png"/><Relationship Id="rId2" Type="http://schemas.openxmlformats.org/officeDocument/2006/relationships/tags" Target="../tags/tag50.xml"/><Relationship Id="rId1" Type="http://schemas.openxmlformats.org/officeDocument/2006/relationships/image" Target="../media/image20.png"/></Relationships>
</file>

<file path=ppt/slides/_rels/slide11.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openxmlformats.org/officeDocument/2006/relationships/tags" Target="../tags/tag54.xml"/><Relationship Id="rId2" Type="http://schemas.openxmlformats.org/officeDocument/2006/relationships/tags" Target="../tags/tag53.xml"/><Relationship Id="rId13" Type="http://schemas.openxmlformats.org/officeDocument/2006/relationships/slideLayout" Target="../slideLayouts/slideLayout2.xml"/><Relationship Id="rId12" Type="http://schemas.openxmlformats.org/officeDocument/2006/relationships/tags" Target="../tags/tag63.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tags" Target="../tags/tag5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23.png"/></Relationships>
</file>

<file path=ppt/slides/_rels/slide14.xml.rels><?xml version="1.0" encoding="UTF-8" standalone="yes"?>
<Relationships xmlns="http://schemas.openxmlformats.org/package/2006/relationships"><Relationship Id="rId9" Type="http://schemas.openxmlformats.org/officeDocument/2006/relationships/image" Target="../media/image25.png"/><Relationship Id="rId8" Type="http://schemas.openxmlformats.org/officeDocument/2006/relationships/tags" Target="../tags/tag70.xml"/><Relationship Id="rId7" Type="http://schemas.openxmlformats.org/officeDocument/2006/relationships/image" Target="../media/image24.png"/><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tags" Target="../tags/tag66.xml"/><Relationship Id="rId21" Type="http://schemas.openxmlformats.org/officeDocument/2006/relationships/slideLayout" Target="../slideLayouts/slideLayout2.xml"/><Relationship Id="rId20" Type="http://schemas.openxmlformats.org/officeDocument/2006/relationships/image" Target="../media/image17.png"/><Relationship Id="rId2" Type="http://schemas.openxmlformats.org/officeDocument/2006/relationships/tags" Target="../tags/tag65.xml"/><Relationship Id="rId19" Type="http://schemas.openxmlformats.org/officeDocument/2006/relationships/tags" Target="../tags/tag79.xml"/><Relationship Id="rId18" Type="http://schemas.openxmlformats.org/officeDocument/2006/relationships/tags" Target="../tags/tag78.xml"/><Relationship Id="rId17" Type="http://schemas.openxmlformats.org/officeDocument/2006/relationships/tags" Target="../tags/tag77.xml"/><Relationship Id="rId16" Type="http://schemas.openxmlformats.org/officeDocument/2006/relationships/tags" Target="../tags/tag76.xml"/><Relationship Id="rId15" Type="http://schemas.openxmlformats.org/officeDocument/2006/relationships/image" Target="../media/image26.png"/><Relationship Id="rId14" Type="http://schemas.openxmlformats.org/officeDocument/2006/relationships/tags" Target="../tags/tag75.xml"/><Relationship Id="rId13" Type="http://schemas.openxmlformats.org/officeDocument/2006/relationships/tags" Target="../tags/tag74.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8.png"/><Relationship Id="rId1" Type="http://schemas.openxmlformats.org/officeDocument/2006/relationships/image" Target="../media/image2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31.jpeg"/><Relationship Id="rId2" Type="http://schemas.openxmlformats.org/officeDocument/2006/relationships/image" Target="../media/image30.png"/><Relationship Id="rId1" Type="http://schemas.openxmlformats.org/officeDocument/2006/relationships/image" Target="../media/image29.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3.jpeg"/></Relationships>
</file>

<file path=ppt/slides/_rels/slide2.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4" Type="http://schemas.openxmlformats.org/officeDocument/2006/relationships/slideLayout" Target="../slideLayouts/slideLayout1.xml"/><Relationship Id="rId13" Type="http://schemas.openxmlformats.org/officeDocument/2006/relationships/tags" Target="../tags/tag21.xml"/><Relationship Id="rId12" Type="http://schemas.openxmlformats.org/officeDocument/2006/relationships/tags" Target="../tags/tag20.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tags" Target="../tags/tag9.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2" Type="http://schemas.openxmlformats.org/officeDocument/2006/relationships/vmlDrawing" Target="../drawings/vmlDrawing1.vml"/><Relationship Id="rId21" Type="http://schemas.openxmlformats.org/officeDocument/2006/relationships/slideLayout" Target="../slideLayouts/slideLayout2.xml"/><Relationship Id="rId20" Type="http://schemas.openxmlformats.org/officeDocument/2006/relationships/image" Target="../media/image8.jpeg"/><Relationship Id="rId2" Type="http://schemas.openxmlformats.org/officeDocument/2006/relationships/tags" Target="../tags/tag22.xml"/><Relationship Id="rId19" Type="http://schemas.openxmlformats.org/officeDocument/2006/relationships/oleObject" Target="../embeddings/oleObject3.bin"/><Relationship Id="rId18" Type="http://schemas.openxmlformats.org/officeDocument/2006/relationships/image" Target="../media/image7.wmf"/><Relationship Id="rId17" Type="http://schemas.openxmlformats.org/officeDocument/2006/relationships/oleObject" Target="../embeddings/oleObject2.bin"/><Relationship Id="rId16" Type="http://schemas.openxmlformats.org/officeDocument/2006/relationships/image" Target="../media/image6.wmf"/><Relationship Id="rId15" Type="http://schemas.openxmlformats.org/officeDocument/2006/relationships/oleObject" Target="../embeddings/oleObject1.bin"/><Relationship Id="rId14" Type="http://schemas.openxmlformats.org/officeDocument/2006/relationships/image" Target="../media/image5.png"/><Relationship Id="rId13" Type="http://schemas.openxmlformats.org/officeDocument/2006/relationships/tags" Target="../tags/tag33.xml"/><Relationship Id="rId12" Type="http://schemas.openxmlformats.org/officeDocument/2006/relationships/tags" Target="../tags/tag32.xml"/><Relationship Id="rId11" Type="http://schemas.openxmlformats.org/officeDocument/2006/relationships/tags" Target="../tags/tag31.xml"/><Relationship Id="rId10" Type="http://schemas.openxmlformats.org/officeDocument/2006/relationships/tags" Target="../tags/tag30.xml"/><Relationship Id="rId1" Type="http://schemas.openxmlformats.org/officeDocument/2006/relationships/image" Target="../media/image4.png"/></Relationships>
</file>

<file path=ppt/slides/_rels/slide5.xml.rels><?xml version="1.0" encoding="UTF-8" standalone="yes"?>
<Relationships xmlns="http://schemas.openxmlformats.org/package/2006/relationships"><Relationship Id="rId9" Type="http://schemas.openxmlformats.org/officeDocument/2006/relationships/image" Target="../media/image11.png"/><Relationship Id="rId8" Type="http://schemas.openxmlformats.org/officeDocument/2006/relationships/tags" Target="../tags/tag39.xml"/><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image" Target="../media/image10.svg"/><Relationship Id="rId3" Type="http://schemas.openxmlformats.org/officeDocument/2006/relationships/image" Target="../media/image9.png"/><Relationship Id="rId20" Type="http://schemas.openxmlformats.org/officeDocument/2006/relationships/slideLayout" Target="../slideLayouts/slideLayout2.xml"/><Relationship Id="rId2" Type="http://schemas.openxmlformats.org/officeDocument/2006/relationships/tags" Target="../tags/tag35.xml"/><Relationship Id="rId19" Type="http://schemas.openxmlformats.org/officeDocument/2006/relationships/image" Target="../media/image15.png"/><Relationship Id="rId18" Type="http://schemas.openxmlformats.org/officeDocument/2006/relationships/tags" Target="../tags/tag45.xml"/><Relationship Id="rId17" Type="http://schemas.openxmlformats.org/officeDocument/2006/relationships/tags" Target="../tags/tag44.xml"/><Relationship Id="rId16" Type="http://schemas.openxmlformats.org/officeDocument/2006/relationships/image" Target="../media/image14.svg"/><Relationship Id="rId15" Type="http://schemas.openxmlformats.org/officeDocument/2006/relationships/image" Target="../media/image13.png"/><Relationship Id="rId14" Type="http://schemas.openxmlformats.org/officeDocument/2006/relationships/tags" Target="../tags/tag43.xml"/><Relationship Id="rId13" Type="http://schemas.openxmlformats.org/officeDocument/2006/relationships/tags" Target="../tags/tag42.xml"/><Relationship Id="rId12" Type="http://schemas.openxmlformats.org/officeDocument/2006/relationships/tags" Target="../tags/tag41.xml"/><Relationship Id="rId11" Type="http://schemas.openxmlformats.org/officeDocument/2006/relationships/tags" Target="../tags/tag40.xml"/><Relationship Id="rId10" Type="http://schemas.openxmlformats.org/officeDocument/2006/relationships/image" Target="../media/image12.svg"/><Relationship Id="rId1" Type="http://schemas.openxmlformats.org/officeDocument/2006/relationships/tags" Target="../tags/tag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6.png"/></Relationships>
</file>

<file path=ppt/slides/_rels/slide8.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17.png"/><Relationship Id="rId1" Type="http://schemas.openxmlformats.org/officeDocument/2006/relationships/tags" Target="../tags/tag46.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705600"/>
            <a:ext cx="12192000" cy="152400"/>
          </a:xfrm>
          <a:prstGeom prst="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形状 18"/>
          <p:cNvSpPr/>
          <p:nvPr/>
        </p:nvSpPr>
        <p:spPr>
          <a:xfrm>
            <a:off x="8401050" y="1"/>
            <a:ext cx="3790950" cy="6857999"/>
          </a:xfrm>
          <a:custGeom>
            <a:avLst/>
            <a:gdLst>
              <a:gd name="connsiteX0" fmla="*/ 2095173 w 3790950"/>
              <a:gd name="connsiteY0" fmla="*/ 0 h 6857999"/>
              <a:gd name="connsiteX1" fmla="*/ 3790950 w 3790950"/>
              <a:gd name="connsiteY1" fmla="*/ 0 h 6857999"/>
              <a:gd name="connsiteX2" fmla="*/ 3790950 w 3790950"/>
              <a:gd name="connsiteY2" fmla="*/ 6857999 h 6857999"/>
              <a:gd name="connsiteX3" fmla="*/ 2134699 w 3790950"/>
              <a:gd name="connsiteY3" fmla="*/ 6857999 h 6857999"/>
              <a:gd name="connsiteX4" fmla="*/ 2091058 w 3790950"/>
              <a:gd name="connsiteY4" fmla="*/ 6838113 h 6857999"/>
              <a:gd name="connsiteX5" fmla="*/ 0 w 3790950"/>
              <a:gd name="connsiteY5" fmla="*/ 3419475 h 6857999"/>
              <a:gd name="connsiteX6" fmla="*/ 2008882 w 3790950"/>
              <a:gd name="connsiteY6" fmla="*/ 441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0950" h="6857999">
                <a:moveTo>
                  <a:pt x="2095173" y="0"/>
                </a:moveTo>
                <a:lnTo>
                  <a:pt x="3790950" y="0"/>
                </a:lnTo>
                <a:lnTo>
                  <a:pt x="3790950" y="6857999"/>
                </a:lnTo>
                <a:lnTo>
                  <a:pt x="2134699" y="6857999"/>
                </a:lnTo>
                <a:lnTo>
                  <a:pt x="2091058" y="6838113"/>
                </a:lnTo>
                <a:cubicBezTo>
                  <a:pt x="849645" y="6202261"/>
                  <a:pt x="0" y="4910091"/>
                  <a:pt x="0" y="3419475"/>
                </a:cubicBezTo>
                <a:cubicBezTo>
                  <a:pt x="0" y="1961985"/>
                  <a:pt x="812302" y="694217"/>
                  <a:pt x="2008882" y="44196"/>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a:off x="10506075" y="1771649"/>
            <a:ext cx="1685925" cy="3267076"/>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781800" y="1019175"/>
            <a:ext cx="4819650" cy="4819650"/>
            <a:chOff x="6781800" y="1019175"/>
            <a:chExt cx="4819650" cy="4819650"/>
          </a:xfrm>
        </p:grpSpPr>
        <p:sp>
          <p:nvSpPr>
            <p:cNvPr id="9" name="椭圆 8"/>
            <p:cNvSpPr/>
            <p:nvPr/>
          </p:nvSpPr>
          <p:spPr>
            <a:xfrm>
              <a:off x="6781800" y="1019175"/>
              <a:ext cx="4819650" cy="4819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972300" y="1209675"/>
              <a:ext cx="4438650" cy="4438650"/>
            </a:xfrm>
            <a:prstGeom prst="ellipse">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752928" y="1399756"/>
            <a:ext cx="5363528" cy="4058489"/>
            <a:chOff x="638628" y="1530383"/>
            <a:chExt cx="5363528" cy="4058489"/>
          </a:xfrm>
        </p:grpSpPr>
        <p:sp>
          <p:nvSpPr>
            <p:cNvPr id="23" name="文本框 22"/>
            <p:cNvSpPr txBox="1"/>
            <p:nvPr/>
          </p:nvSpPr>
          <p:spPr>
            <a:xfrm>
              <a:off x="638946" y="1530383"/>
              <a:ext cx="5363210" cy="1106805"/>
            </a:xfrm>
            <a:prstGeom prst="rect">
              <a:avLst/>
            </a:prstGeom>
            <a:noFill/>
          </p:spPr>
          <p:txBody>
            <a:bodyPr wrap="none" rtlCol="0">
              <a:spAutoFit/>
            </a:bodyPr>
            <a:lstStyle/>
            <a:p>
              <a:pPr algn="ctr"/>
              <a:r>
                <a:rPr lang="en-US" altLang="zh-CN" sz="6600" b="1" dirty="0">
                  <a:solidFill>
                    <a:schemeClr val="tx1">
                      <a:lumMod val="65000"/>
                      <a:lumOff val="35000"/>
                    </a:schemeClr>
                  </a:solidFill>
                  <a:cs typeface="+mn-ea"/>
                  <a:sym typeface="+mn-lt"/>
                </a:rPr>
                <a:t>K6</a:t>
              </a:r>
              <a:r>
                <a:rPr lang="zh-CN" altLang="en-US" sz="6600" b="1" dirty="0">
                  <a:solidFill>
                    <a:schemeClr val="tx1">
                      <a:lumMod val="65000"/>
                      <a:lumOff val="35000"/>
                    </a:schemeClr>
                  </a:solidFill>
                  <a:cs typeface="+mn-ea"/>
                  <a:sym typeface="+mn-lt"/>
                </a:rPr>
                <a:t>运动</a:t>
              </a:r>
              <a:r>
                <a:rPr lang="zh-CN" altLang="en-US" sz="6600" b="1" dirty="0">
                  <a:solidFill>
                    <a:schemeClr val="tx1">
                      <a:lumMod val="65000"/>
                      <a:lumOff val="35000"/>
                    </a:schemeClr>
                  </a:solidFill>
                  <a:cs typeface="+mn-ea"/>
                  <a:sym typeface="+mn-lt"/>
                </a:rPr>
                <a:t>控制器</a:t>
              </a:r>
              <a:endParaRPr lang="zh-CN" altLang="en-US" sz="6600" b="1" dirty="0">
                <a:solidFill>
                  <a:schemeClr val="tx1">
                    <a:lumMod val="65000"/>
                    <a:lumOff val="35000"/>
                  </a:schemeClr>
                </a:solidFill>
                <a:cs typeface="+mn-ea"/>
                <a:sym typeface="+mn-lt"/>
              </a:endParaRPr>
            </a:p>
          </p:txBody>
        </p:sp>
        <p:sp>
          <p:nvSpPr>
            <p:cNvPr id="24" name="文本框 23"/>
            <p:cNvSpPr txBox="1"/>
            <p:nvPr/>
          </p:nvSpPr>
          <p:spPr>
            <a:xfrm>
              <a:off x="638628" y="2861978"/>
              <a:ext cx="4047490" cy="460375"/>
            </a:xfrm>
            <a:prstGeom prst="rect">
              <a:avLst/>
            </a:prstGeom>
            <a:noFill/>
          </p:spPr>
          <p:txBody>
            <a:bodyPr wrap="square" rtlCol="0">
              <a:spAutoFit/>
            </a:bodyPr>
            <a:lstStyle/>
            <a:p>
              <a:pPr algn="ctr"/>
              <a:r>
                <a:rPr lang="zh-CN" altLang="en-US" sz="2400" b="1" spc="300" dirty="0">
                  <a:solidFill>
                    <a:srgbClr val="F6AB00"/>
                  </a:solidFill>
                  <a:cs typeface="+mn-ea"/>
                  <a:sym typeface="+mn-lt"/>
                </a:rPr>
                <a:t>在</a:t>
              </a:r>
              <a:r>
                <a:rPr lang="zh-CN" altLang="en-US" sz="2400" b="1" spc="300" dirty="0">
                  <a:solidFill>
                    <a:srgbClr val="F6AB00"/>
                  </a:solidFill>
                  <a:cs typeface="+mn-ea"/>
                  <a:sym typeface="+mn-lt"/>
                </a:rPr>
                <a:t>泛半导体行业中的应用</a:t>
              </a:r>
              <a:endParaRPr lang="zh-CN" altLang="en-US" sz="2400" b="1" spc="300" dirty="0">
                <a:solidFill>
                  <a:srgbClr val="F6AB00"/>
                </a:solidFill>
                <a:cs typeface="+mn-ea"/>
                <a:sym typeface="+mn-lt"/>
              </a:endParaRPr>
            </a:p>
          </p:txBody>
        </p:sp>
        <p:cxnSp>
          <p:nvCxnSpPr>
            <p:cNvPr id="25" name="直接连接符 24"/>
            <p:cNvCxnSpPr/>
            <p:nvPr/>
          </p:nvCxnSpPr>
          <p:spPr>
            <a:xfrm>
              <a:off x="711198" y="3455339"/>
              <a:ext cx="4890381" cy="0"/>
            </a:xfrm>
            <a:prstGeom prst="line">
              <a:avLst/>
            </a:prstGeom>
            <a:ln>
              <a:solidFill>
                <a:srgbClr val="2C3F8C"/>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711018" y="3650069"/>
              <a:ext cx="5006499" cy="645160"/>
            </a:xfrm>
            <a:prstGeom prst="rect">
              <a:avLst/>
            </a:prstGeom>
            <a:noFill/>
          </p:spPr>
          <p:txBody>
            <a:bodyPr wrap="square" rtlCol="0">
              <a:spAutoFit/>
            </a:bodyPr>
            <a:lstStyle/>
            <a:p>
              <a:pPr algn="l">
                <a:lnSpc>
                  <a:spcPct val="150000"/>
                </a:lnSpc>
              </a:pPr>
              <a:r>
                <a:rPr lang="zh-CN" altLang="en-US" sz="1200" dirty="0">
                  <a:solidFill>
                    <a:schemeClr val="tx1">
                      <a:lumMod val="50000"/>
                      <a:lumOff val="50000"/>
                    </a:schemeClr>
                  </a:solidFill>
                  <a:cs typeface="+mn-ea"/>
                  <a:sym typeface="+mn-lt"/>
                </a:rPr>
                <a:t>二十</a:t>
              </a:r>
              <a:r>
                <a:rPr lang="zh-CN" altLang="en-US" sz="1200" dirty="0">
                  <a:solidFill>
                    <a:schemeClr val="tx1">
                      <a:lumMod val="50000"/>
                      <a:lumOff val="50000"/>
                    </a:schemeClr>
                  </a:solidFill>
                  <a:cs typeface="+mn-ea"/>
                  <a:sym typeface="+mn-lt"/>
                </a:rPr>
                <a:t>五年技术沉淀，源于五轴数控系统，对标</a:t>
              </a:r>
              <a:r>
                <a:rPr lang="en-US" altLang="zh-CN" sz="1200" dirty="0">
                  <a:solidFill>
                    <a:schemeClr val="tx1">
                      <a:lumMod val="50000"/>
                      <a:lumOff val="50000"/>
                    </a:schemeClr>
                  </a:solidFill>
                  <a:cs typeface="+mn-ea"/>
                  <a:sym typeface="+mn-lt"/>
                </a:rPr>
                <a:t>ACS</a:t>
              </a:r>
              <a:endParaRPr lang="zh-CN" altLang="en-US" sz="1200" dirty="0">
                <a:solidFill>
                  <a:schemeClr val="tx1">
                    <a:lumMod val="50000"/>
                    <a:lumOff val="50000"/>
                  </a:schemeClr>
                </a:solidFill>
                <a:cs typeface="+mn-ea"/>
                <a:sym typeface="+mn-lt"/>
              </a:endParaRPr>
            </a:p>
            <a:p>
              <a:pPr algn="l">
                <a:lnSpc>
                  <a:spcPct val="150000"/>
                </a:lnSpc>
              </a:pPr>
              <a:r>
                <a:rPr lang="zh-CN" altLang="en-US" sz="1200" dirty="0">
                  <a:solidFill>
                    <a:schemeClr val="tx1">
                      <a:lumMod val="50000"/>
                      <a:lumOff val="50000"/>
                    </a:schemeClr>
                  </a:solidFill>
                  <a:cs typeface="+mn-ea"/>
                  <a:sym typeface="+mn-lt"/>
                </a:rPr>
                <a:t>超高性能、深度</a:t>
              </a:r>
              <a:r>
                <a:rPr lang="zh-CN" altLang="en-US" sz="1200" dirty="0">
                  <a:solidFill>
                    <a:schemeClr val="tx1">
                      <a:lumMod val="50000"/>
                      <a:lumOff val="50000"/>
                    </a:schemeClr>
                  </a:solidFill>
                  <a:cs typeface="+mn-ea"/>
                  <a:sym typeface="+mn-lt"/>
                </a:rPr>
                <a:t>扩展、</a:t>
              </a:r>
              <a:r>
                <a:rPr lang="zh-CN" altLang="en-US" sz="1200" dirty="0">
                  <a:solidFill>
                    <a:schemeClr val="tx1">
                      <a:lumMod val="50000"/>
                      <a:lumOff val="50000"/>
                    </a:schemeClr>
                  </a:solidFill>
                  <a:cs typeface="+mn-ea"/>
                  <a:sym typeface="+mn-lt"/>
                </a:rPr>
                <a:t>极致易用的</a:t>
              </a:r>
              <a:r>
                <a:rPr lang="zh-CN" altLang="en-US" sz="1200" dirty="0">
                  <a:solidFill>
                    <a:schemeClr val="tx1">
                      <a:lumMod val="50000"/>
                      <a:lumOff val="50000"/>
                    </a:schemeClr>
                  </a:solidFill>
                  <a:cs typeface="+mn-ea"/>
                  <a:sym typeface="+mn-lt"/>
                </a:rPr>
                <a:t>专业运动</a:t>
              </a:r>
              <a:r>
                <a:rPr lang="zh-CN" altLang="en-US" sz="1200" dirty="0">
                  <a:solidFill>
                    <a:schemeClr val="tx1">
                      <a:lumMod val="50000"/>
                      <a:lumOff val="50000"/>
                    </a:schemeClr>
                  </a:solidFill>
                  <a:cs typeface="+mn-ea"/>
                  <a:sym typeface="+mn-lt"/>
                </a:rPr>
                <a:t>控制器</a:t>
              </a:r>
              <a:endParaRPr lang="zh-CN" altLang="en-US" sz="1200" dirty="0">
                <a:solidFill>
                  <a:schemeClr val="tx1">
                    <a:lumMod val="50000"/>
                    <a:lumOff val="50000"/>
                  </a:schemeClr>
                </a:solidFill>
                <a:cs typeface="+mn-ea"/>
                <a:sym typeface="+mn-lt"/>
              </a:endParaRPr>
            </a:p>
          </p:txBody>
        </p:sp>
        <p:sp>
          <p:nvSpPr>
            <p:cNvPr id="27" name="矩形: 圆角 26"/>
            <p:cNvSpPr/>
            <p:nvPr/>
          </p:nvSpPr>
          <p:spPr>
            <a:xfrm>
              <a:off x="638628" y="5071087"/>
              <a:ext cx="3962400" cy="517785"/>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Rev.2025</a:t>
              </a:r>
              <a:endParaRPr lang="en-US" sz="2000" b="1" dirty="0">
                <a:cs typeface="+mn-ea"/>
                <a:sym typeface="+mn-lt"/>
              </a:endParaRPr>
            </a:p>
          </p:txBody>
        </p:sp>
      </p:grpSp>
      <p:grpSp>
        <p:nvGrpSpPr>
          <p:cNvPr id="94" name="组合 93"/>
          <p:cNvGrpSpPr/>
          <p:nvPr>
            <p:custDataLst>
              <p:tags r:id="rId2"/>
            </p:custDataLst>
          </p:nvPr>
        </p:nvGrpSpPr>
        <p:grpSpPr>
          <a:xfrm rot="0">
            <a:off x="6474645" y="661085"/>
            <a:ext cx="5433325" cy="5802268"/>
            <a:chOff x="2199" y="2263"/>
            <a:chExt cx="14788" cy="15639"/>
          </a:xfrm>
        </p:grpSpPr>
        <p:sp>
          <p:nvSpPr>
            <p:cNvPr id="95" name="任意多边形: 形状 16"/>
            <p:cNvSpPr/>
            <p:nvPr>
              <p:custDataLst>
                <p:tags r:id="rId3"/>
              </p:custDataLst>
            </p:nvPr>
          </p:nvSpPr>
          <p:spPr>
            <a:xfrm rot="7697511">
              <a:off x="5624" y="8364"/>
              <a:ext cx="12677" cy="6401"/>
            </a:xfrm>
            <a:custGeom>
              <a:avLst/>
              <a:gdLst>
                <a:gd name="connsiteX0" fmla="*/ 58 w 2249936"/>
                <a:gd name="connsiteY0" fmla="*/ 1136076 h 1136076"/>
                <a:gd name="connsiteX1" fmla="*/ 1113913 w 2249936"/>
                <a:gd name="connsiteY1" fmla="*/ 53 h 1136076"/>
                <a:gd name="connsiteX2" fmla="*/ 2249937 w 2249936"/>
                <a:gd name="connsiteY2" fmla="*/ 1113909 h 1136076"/>
              </a:gdLst>
              <a:ahLst/>
              <a:cxnLst>
                <a:cxn ang="0">
                  <a:pos x="connsiteX0" y="connsiteY0"/>
                </a:cxn>
                <a:cxn ang="0">
                  <a:pos x="connsiteX1" y="connsiteY1"/>
                </a:cxn>
                <a:cxn ang="0">
                  <a:pos x="connsiteX2" y="connsiteY2"/>
                </a:cxn>
              </a:cxnLst>
              <a:rect l="l" t="t" r="r" b="b"/>
              <a:pathLst>
                <a:path w="2249936" h="1136076">
                  <a:moveTo>
                    <a:pt x="58" y="1136076"/>
                  </a:moveTo>
                  <a:cubicBezTo>
                    <a:pt x="-6169" y="514639"/>
                    <a:pt x="492725" y="6031"/>
                    <a:pt x="1113913" y="53"/>
                  </a:cubicBezTo>
                  <a:cubicBezTo>
                    <a:pt x="1735102" y="-5925"/>
                    <a:pt x="2243959" y="492720"/>
                    <a:pt x="2249937" y="1113909"/>
                  </a:cubicBezTo>
                </a:path>
              </a:pathLst>
            </a:custGeom>
            <a:noFill/>
            <a:ln w="9525" cap="flat">
              <a:solidFill>
                <a:srgbClr val="2D7794"/>
              </a:solidFill>
              <a:prstDash val="solid"/>
              <a:miter/>
            </a:ln>
          </p:spPr>
          <p:txBody>
            <a:bodyPr rtlCol="0" anchor="ctr"/>
            <a:p>
              <a:endParaRPr lang="zh-CN" altLang="en-US"/>
            </a:p>
          </p:txBody>
        </p:sp>
        <p:sp>
          <p:nvSpPr>
            <p:cNvPr id="96" name="椭圆 95"/>
            <p:cNvSpPr/>
            <p:nvPr>
              <p:custDataLst>
                <p:tags r:id="rId4"/>
              </p:custDataLst>
            </p:nvPr>
          </p:nvSpPr>
          <p:spPr>
            <a:xfrm rot="20405484">
              <a:off x="5187" y="14267"/>
              <a:ext cx="672" cy="672"/>
            </a:xfrm>
            <a:prstGeom prst="ellipse">
              <a:avLst/>
            </a:prstGeom>
            <a:solidFill>
              <a:srgbClr val="2D7794"/>
            </a:solidFill>
            <a:ln>
              <a:solidFill>
                <a:srgbClr val="2D77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97" name="椭圆 96"/>
            <p:cNvSpPr/>
            <p:nvPr>
              <p:custDataLst>
                <p:tags r:id="rId5"/>
              </p:custDataLst>
            </p:nvPr>
          </p:nvSpPr>
          <p:spPr>
            <a:xfrm rot="20405484">
              <a:off x="13185" y="4403"/>
              <a:ext cx="467" cy="467"/>
            </a:xfrm>
            <a:prstGeom prst="ellipse">
              <a:avLst/>
            </a:prstGeom>
            <a:solidFill>
              <a:srgbClr val="049AAB"/>
            </a:solidFill>
            <a:ln>
              <a:solidFill>
                <a:srgbClr val="2D77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98" name="图片 97" descr="E:/设计素材图片2/yang-0TQyMgloraY-unsplash.jpgyang-0TQyMgloraY-unsplash"/>
            <p:cNvPicPr>
              <a:picLocks noChangeAspect="1"/>
            </p:cNvPicPr>
            <p:nvPr>
              <p:custDataLst>
                <p:tags r:id="rId6"/>
              </p:custDataLst>
            </p:nvPr>
          </p:nvPicPr>
          <p:blipFill rotWithShape="1">
            <a:blip r:embed="rId7" cstate="email"/>
            <a:srcRect l="15643" t="16164" r="15684" b="15388"/>
            <a:stretch>
              <a:fillRect/>
            </a:stretch>
          </p:blipFill>
          <p:spPr>
            <a:xfrm>
              <a:off x="3853" y="3918"/>
              <a:ext cx="11483" cy="11482"/>
            </a:xfrm>
            <a:custGeom>
              <a:avLst/>
              <a:gdLst/>
              <a:ahLst/>
              <a:cxnLst>
                <a:cxn ang="3">
                  <a:pos x="hc" y="t"/>
                </a:cxn>
                <a:cxn ang="cd2">
                  <a:pos x="l" y="vc"/>
                </a:cxn>
                <a:cxn ang="cd4">
                  <a:pos x="hc" y="b"/>
                </a:cxn>
                <a:cxn ang="0">
                  <a:pos x="r" y="vc"/>
                </a:cxn>
              </a:cxnLst>
              <a:rect l="l" t="t" r="r" b="b"/>
              <a:pathLst>
                <a:path w="5263" h="5263">
                  <a:moveTo>
                    <a:pt x="2631" y="0"/>
                  </a:moveTo>
                  <a:cubicBezTo>
                    <a:pt x="4085" y="0"/>
                    <a:pt x="5263" y="1178"/>
                    <a:pt x="5263" y="2631"/>
                  </a:cubicBezTo>
                  <a:cubicBezTo>
                    <a:pt x="5263" y="4085"/>
                    <a:pt x="4085" y="5263"/>
                    <a:pt x="2631" y="5263"/>
                  </a:cubicBezTo>
                  <a:cubicBezTo>
                    <a:pt x="1178" y="5263"/>
                    <a:pt x="0" y="4085"/>
                    <a:pt x="0" y="2631"/>
                  </a:cubicBezTo>
                  <a:cubicBezTo>
                    <a:pt x="0" y="1178"/>
                    <a:pt x="1178" y="0"/>
                    <a:pt x="2631" y="0"/>
                  </a:cubicBezTo>
                  <a:close/>
                </a:path>
              </a:pathLst>
            </a:custGeom>
            <a:ln w="6350">
              <a:solidFill>
                <a:srgbClr val="2D7794">
                  <a:alpha val="20000"/>
                </a:srgbClr>
              </a:solidFill>
            </a:ln>
          </p:spPr>
        </p:pic>
        <p:sp>
          <p:nvSpPr>
            <p:cNvPr id="99" name="椭圆 98"/>
            <p:cNvSpPr/>
            <p:nvPr>
              <p:custDataLst>
                <p:tags r:id="rId8"/>
              </p:custDataLst>
            </p:nvPr>
          </p:nvSpPr>
          <p:spPr>
            <a:xfrm>
              <a:off x="3174" y="4201"/>
              <a:ext cx="1554" cy="1554"/>
            </a:xfrm>
            <a:prstGeom prst="ellipse">
              <a:avLst/>
            </a:prstGeom>
            <a:solidFill>
              <a:srgbClr val="049AAB"/>
            </a:solidFill>
            <a:ln>
              <a:solidFill>
                <a:srgbClr val="2D77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0" name="椭圆 99"/>
            <p:cNvSpPr/>
            <p:nvPr>
              <p:custDataLst>
                <p:tags r:id="rId9"/>
              </p:custDataLst>
            </p:nvPr>
          </p:nvSpPr>
          <p:spPr>
            <a:xfrm>
              <a:off x="2199" y="2263"/>
              <a:ext cx="14788" cy="14787"/>
            </a:xfrm>
            <a:prstGeom prst="ellipse">
              <a:avLst/>
            </a:prstGeom>
            <a:noFill/>
            <a:ln w="9525">
              <a:solidFill>
                <a:srgbClr val="2D77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01" name="椭圆 100"/>
            <p:cNvSpPr/>
            <p:nvPr>
              <p:custDataLst>
                <p:tags r:id="rId10"/>
              </p:custDataLst>
            </p:nvPr>
          </p:nvSpPr>
          <p:spPr>
            <a:xfrm>
              <a:off x="14605" y="14709"/>
              <a:ext cx="467" cy="467"/>
            </a:xfrm>
            <a:prstGeom prst="ellipse">
              <a:avLst/>
            </a:prstGeom>
            <a:solidFill>
              <a:srgbClr val="2D7794"/>
            </a:solidFill>
            <a:ln>
              <a:solidFill>
                <a:srgbClr val="2D7794"/>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102" name="图片 101"/>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52475" y="100330"/>
            <a:ext cx="1527175" cy="1174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1"/>
          <a:stretch>
            <a:fillRect/>
          </a:stretch>
        </p:blipFill>
        <p:spPr>
          <a:xfrm>
            <a:off x="802005" y="1584325"/>
            <a:ext cx="4344035" cy="4356100"/>
          </a:xfrm>
          <a:prstGeom prst="rect">
            <a:avLst/>
          </a:prstGeom>
        </p:spPr>
      </p:pic>
      <p:grpSp>
        <p:nvGrpSpPr>
          <p:cNvPr id="3" name="组合 2"/>
          <p:cNvGrpSpPr/>
          <p:nvPr/>
        </p:nvGrpSpPr>
        <p:grpSpPr>
          <a:xfrm>
            <a:off x="6254750" y="1746569"/>
            <a:ext cx="5340350" cy="2028825"/>
            <a:chOff x="5410200" y="1866581"/>
            <a:chExt cx="6184900" cy="2050798"/>
          </a:xfrm>
          <a:solidFill>
            <a:srgbClr val="049AAB"/>
          </a:solidFill>
        </p:grpSpPr>
        <p:sp>
          <p:nvSpPr>
            <p:cNvPr id="4" name="矩形 3"/>
            <p:cNvSpPr/>
            <p:nvPr/>
          </p:nvSpPr>
          <p:spPr>
            <a:xfrm>
              <a:off x="5410200" y="1866900"/>
              <a:ext cx="6184900" cy="177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4"/>
            <p:cNvGrpSpPr/>
            <p:nvPr/>
          </p:nvGrpSpPr>
          <p:grpSpPr>
            <a:xfrm>
              <a:off x="5608761" y="1866581"/>
              <a:ext cx="5985601" cy="2050798"/>
              <a:chOff x="2509224" y="3800788"/>
              <a:chExt cx="5985601" cy="2050798"/>
            </a:xfrm>
            <a:grpFill/>
          </p:grpSpPr>
          <p:sp>
            <p:nvSpPr>
              <p:cNvPr id="6" name="文本框 5"/>
              <p:cNvSpPr txBox="1"/>
              <p:nvPr/>
            </p:nvSpPr>
            <p:spPr>
              <a:xfrm>
                <a:off x="2509224" y="3800788"/>
                <a:ext cx="4249269" cy="465361"/>
              </a:xfrm>
              <a:prstGeom prst="rect">
                <a:avLst/>
              </a:prstGeom>
              <a:grpFill/>
            </p:spPr>
            <p:txBody>
              <a:bodyPr wrap="square" rtlCol="0">
                <a:spAutoFit/>
              </a:bodyPr>
              <a:lstStyle/>
              <a:p>
                <a:pPr algn="l"/>
                <a:r>
                  <a:rPr lang="en-US" sz="2400" b="1" dirty="0">
                    <a:solidFill>
                      <a:schemeClr val="bg1"/>
                    </a:solidFill>
                    <a:cs typeface="+mn-ea"/>
                    <a:sym typeface="+mn-lt"/>
                  </a:rPr>
                  <a:t>SDK</a:t>
                </a:r>
                <a:r>
                  <a:rPr lang="zh-CN" sz="2400" b="1" dirty="0">
                    <a:solidFill>
                      <a:schemeClr val="bg1"/>
                    </a:solidFill>
                    <a:cs typeface="+mn-ea"/>
                    <a:sym typeface="+mn-lt"/>
                  </a:rPr>
                  <a:t>二次</a:t>
                </a:r>
                <a:r>
                  <a:rPr sz="2400" b="1" dirty="0">
                    <a:solidFill>
                      <a:schemeClr val="bg1"/>
                    </a:solidFill>
                    <a:cs typeface="+mn-ea"/>
                    <a:sym typeface="+mn-lt"/>
                  </a:rPr>
                  <a:t>开发接口</a:t>
                </a:r>
                <a:endParaRPr sz="2400" b="1" dirty="0">
                  <a:solidFill>
                    <a:schemeClr val="bg1"/>
                  </a:solidFill>
                  <a:cs typeface="+mn-ea"/>
                  <a:sym typeface="+mn-lt"/>
                </a:endParaRPr>
              </a:p>
            </p:txBody>
          </p:sp>
          <p:sp>
            <p:nvSpPr>
              <p:cNvPr id="7" name="文本框 6"/>
              <p:cNvSpPr txBox="1"/>
              <p:nvPr/>
            </p:nvSpPr>
            <p:spPr>
              <a:xfrm>
                <a:off x="2509224" y="4266149"/>
                <a:ext cx="5985601" cy="1585437"/>
              </a:xfrm>
              <a:prstGeom prst="rect">
                <a:avLst/>
              </a:prstGeom>
              <a:grpFill/>
            </p:spPr>
            <p:txBody>
              <a:bodyPr wrap="square" rtlCol="0">
                <a:spAutoFit/>
              </a:bodyPr>
              <a:lstStyle/>
              <a:p>
                <a:pPr>
                  <a:lnSpc>
                    <a:spcPct val="150000"/>
                  </a:lnSpc>
                </a:pPr>
                <a:r>
                  <a:rPr sz="1600">
                    <a:solidFill>
                      <a:schemeClr val="bg1"/>
                    </a:solidFill>
                    <a:cs typeface="+mn-ea"/>
                    <a:sym typeface="+mn-lt"/>
                  </a:rPr>
                  <a:t>说明书：SKComm C Library Reference.pdf</a:t>
                </a:r>
                <a:endParaRPr sz="1600">
                  <a:solidFill>
                    <a:schemeClr val="bg1"/>
                  </a:solidFill>
                  <a:cs typeface="+mn-ea"/>
                  <a:sym typeface="+mn-lt"/>
                </a:endParaRPr>
              </a:p>
              <a:p>
                <a:pPr>
                  <a:lnSpc>
                    <a:spcPct val="150000"/>
                  </a:lnSpc>
                </a:pPr>
                <a:r>
                  <a:rPr lang="en-US" altLang="zh-CN" sz="1600" b="1">
                    <a:solidFill>
                      <a:schemeClr val="bg1"/>
                    </a:solidFill>
                    <a:sym typeface="+mn-ea"/>
                  </a:rPr>
                  <a:t>SDKDemo:</a:t>
                </a:r>
                <a:endParaRPr lang="en-US" altLang="zh-CN" sz="1600" b="1">
                  <a:solidFill>
                    <a:schemeClr val="bg1"/>
                  </a:solidFill>
                  <a:sym typeface="+mn-ea"/>
                </a:endParaRPr>
              </a:p>
              <a:p>
                <a:pPr>
                  <a:lnSpc>
                    <a:spcPct val="150000"/>
                  </a:lnSpc>
                </a:pPr>
                <a:r>
                  <a:rPr lang="zh-CN" altLang="en-US" sz="1600">
                    <a:solidFill>
                      <a:schemeClr val="bg1"/>
                    </a:solidFill>
                    <a:sym typeface="+mn-ea"/>
                  </a:rPr>
                  <a:t>KRSKComm Sample、</a:t>
                </a:r>
                <a:r>
                  <a:rPr lang="en-US" altLang="zh-CN" sz="1600">
                    <a:solidFill>
                      <a:schemeClr val="bg1"/>
                    </a:solidFill>
                    <a:sym typeface="+mn-ea"/>
                  </a:rPr>
                  <a:t>K6C#Demo</a:t>
                </a:r>
                <a:endParaRPr lang="zh-CN" altLang="en-US" sz="1600">
                  <a:solidFill>
                    <a:schemeClr val="bg1"/>
                  </a:solidFill>
                  <a:sym typeface="+mn-ea"/>
                </a:endParaRPr>
              </a:p>
              <a:p>
                <a:pPr>
                  <a:lnSpc>
                    <a:spcPct val="150000"/>
                  </a:lnSpc>
                </a:pPr>
                <a:r>
                  <a:rPr sz="1600">
                    <a:solidFill>
                      <a:schemeClr val="bg1"/>
                    </a:solidFill>
                    <a:cs typeface="+mn-ea"/>
                    <a:sym typeface="+mn-lt"/>
                  </a:rPr>
                  <a:t>样例程序</a:t>
                </a:r>
                <a:r>
                  <a:rPr lang="zh-CN" altLang="en-US" sz="1600">
                    <a:solidFill>
                      <a:schemeClr val="bg1"/>
                    </a:solidFill>
                    <a:cs typeface="+mn-ea"/>
                    <a:sym typeface="+mn-lt"/>
                  </a:rPr>
                  <a:t>。</a:t>
                </a:r>
                <a:endParaRPr lang="zh-CN" altLang="en-US" sz="1600">
                  <a:solidFill>
                    <a:schemeClr val="bg1"/>
                  </a:solidFill>
                  <a:cs typeface="+mn-ea"/>
                  <a:sym typeface="+mn-lt"/>
                </a:endParaRPr>
              </a:p>
            </p:txBody>
          </p:sp>
        </p:grpSp>
      </p:grpSp>
      <p:sp>
        <p:nvSpPr>
          <p:cNvPr id="8" name="文本框 7"/>
          <p:cNvSpPr txBox="1"/>
          <p:nvPr/>
        </p:nvSpPr>
        <p:spPr>
          <a:xfrm>
            <a:off x="6425565" y="4323715"/>
            <a:ext cx="4962525" cy="1616710"/>
          </a:xfrm>
          <a:prstGeom prst="rect">
            <a:avLst/>
          </a:prstGeom>
          <a:noFill/>
        </p:spPr>
        <p:txBody>
          <a:bodyPr wrap="square" rtlCol="0">
            <a:noAutofit/>
          </a:bodyPr>
          <a:lstStyle/>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非实时上位机工艺软件开发接口（KTView基于此接口开发）。</a:t>
            </a:r>
            <a:endParaRPr lang="en-US" altLang="zh-CN" sz="1600">
              <a:solidFill>
                <a:schemeClr val="tx1">
                  <a:lumMod val="65000"/>
                  <a:lumOff val="35000"/>
                </a:schemeClr>
              </a:solidFill>
              <a:cs typeface="+mn-ea"/>
              <a:sym typeface="+mn-lt"/>
            </a:endParaRPr>
          </a:p>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开放式接口：软件支持与各种第三方设备和软件的集成，提供灵活的扩展能力。</a:t>
            </a:r>
            <a:endParaRPr lang="en-US" altLang="zh-CN" sz="1600">
              <a:solidFill>
                <a:schemeClr val="tx1">
                  <a:lumMod val="65000"/>
                  <a:lumOff val="35000"/>
                </a:schemeClr>
              </a:solidFill>
              <a:cs typeface="+mn-ea"/>
              <a:sym typeface="+mn-lt"/>
            </a:endParaRPr>
          </a:p>
        </p:txBody>
      </p:sp>
      <p:sp>
        <p:nvSpPr>
          <p:cNvPr id="9" name="文本框 8"/>
          <p:cNvSpPr txBox="1"/>
          <p:nvPr/>
        </p:nvSpPr>
        <p:spPr>
          <a:xfrm>
            <a:off x="342270" y="507534"/>
            <a:ext cx="1292225" cy="521970"/>
          </a:xfrm>
          <a:prstGeom prst="rect">
            <a:avLst/>
          </a:prstGeom>
          <a:noFill/>
        </p:spPr>
        <p:txBody>
          <a:bodyPr wrap="none" rtlCol="0">
            <a:spAutoFit/>
          </a:bodyPr>
          <a:lstStyle/>
          <a:p>
            <a:r>
              <a:rPr lang="en-US" altLang="zh-CN" sz="2800" b="1" dirty="0">
                <a:solidFill>
                  <a:schemeClr val="tx1">
                    <a:lumMod val="65000"/>
                    <a:lumOff val="35000"/>
                  </a:schemeClr>
                </a:solidFill>
                <a:cs typeface="+mn-ea"/>
                <a:sym typeface="+mn-lt"/>
              </a:rPr>
              <a:t>C</a:t>
            </a:r>
            <a:r>
              <a:rPr lang="en-US" altLang="zh-CN" sz="2800" b="1" dirty="0">
                <a:solidFill>
                  <a:schemeClr val="tx1">
                    <a:lumMod val="65000"/>
                    <a:lumOff val="35000"/>
                  </a:schemeClr>
                </a:solidFill>
                <a:cs typeface="+mn-ea"/>
                <a:sym typeface="+mn-lt"/>
              </a:rPr>
              <a:t>Lib</a:t>
            </a:r>
            <a:r>
              <a:rPr lang="zh-CN" altLang="en-US" sz="2800" b="1" dirty="0">
                <a:solidFill>
                  <a:schemeClr val="tx1">
                    <a:lumMod val="65000"/>
                    <a:lumOff val="35000"/>
                  </a:schemeClr>
                </a:solidFill>
                <a:cs typeface="+mn-ea"/>
                <a:sym typeface="+mn-lt"/>
              </a:rPr>
              <a:t>库</a:t>
            </a:r>
            <a:endParaRPr lang="zh-CN" altLang="en-US" sz="2800" b="1" dirty="0">
              <a:solidFill>
                <a:schemeClr val="tx1">
                  <a:lumMod val="65000"/>
                  <a:lumOff val="35000"/>
                </a:schemeClr>
              </a:solidFill>
              <a:cs typeface="+mn-ea"/>
              <a:sym typeface="+mn-lt"/>
            </a:endParaRPr>
          </a:p>
        </p:txBody>
      </p:sp>
      <p:pic>
        <p:nvPicPr>
          <p:cNvPr id="11" name="图片 10"/>
          <p:cNvPicPr>
            <a:picLocks noChangeAspect="1"/>
          </p:cNvPicPr>
          <p:nvPr>
            <p:custDataLst>
              <p:tags r:id="rId2"/>
            </p:custDataLst>
          </p:nvPr>
        </p:nvPicPr>
        <p:blipFill>
          <a:blip r:embed="rId3"/>
          <a:srcRect r="35167" b="16994"/>
          <a:stretch>
            <a:fillRect/>
          </a:stretch>
        </p:blipFill>
        <p:spPr>
          <a:xfrm>
            <a:off x="1917065" y="2118360"/>
            <a:ext cx="4165600" cy="3271520"/>
          </a:xfrm>
          <a:prstGeom prst="rect">
            <a:avLst/>
          </a:prstGeom>
          <a:effectLst>
            <a:outerShdw blurRad="50800" dist="38100" dir="2700000" algn="tl" rotWithShape="0">
              <a:prstClr val="black">
                <a:alpha val="40000"/>
              </a:prstClr>
            </a:outerShdw>
          </a:effectLst>
        </p:spPr>
      </p:pic>
      <p:pic>
        <p:nvPicPr>
          <p:cNvPr id="13" name="图片 12"/>
          <p:cNvPicPr>
            <a:picLocks noChangeAspect="1"/>
          </p:cNvPicPr>
          <p:nvPr>
            <p:custDataLst>
              <p:tags r:id="rId4"/>
            </p:custDataLst>
          </p:nvPr>
        </p:nvPicPr>
        <p:blipFill>
          <a:blip r:embed="rId5"/>
          <a:srcRect r="49754"/>
          <a:stretch>
            <a:fillRect/>
          </a:stretch>
        </p:blipFill>
        <p:spPr>
          <a:xfrm>
            <a:off x="3034665" y="2587625"/>
            <a:ext cx="3048000" cy="3192145"/>
          </a:xfrm>
          <a:prstGeom prst="rect">
            <a:avLst/>
          </a:prstGeom>
          <a:effectLst>
            <a:outerShdw blurRad="50800" dist="38100" dir="2700000" algn="tl" rotWithShape="0">
              <a:prstClr val="black">
                <a:alpha val="40000"/>
              </a:prst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1" name="组合 30"/>
          <p:cNvGrpSpPr/>
          <p:nvPr>
            <p:custDataLst>
              <p:tags r:id="rId1"/>
            </p:custDataLst>
          </p:nvPr>
        </p:nvGrpSpPr>
        <p:grpSpPr>
          <a:xfrm>
            <a:off x="5602967" y="1714405"/>
            <a:ext cx="5499894" cy="3946899"/>
            <a:chOff x="6023315" y="2070005"/>
            <a:chExt cx="5499894" cy="3946899"/>
          </a:xfrm>
        </p:grpSpPr>
        <p:grpSp>
          <p:nvGrpSpPr>
            <p:cNvPr id="32" name="组合 31"/>
            <p:cNvGrpSpPr/>
            <p:nvPr/>
          </p:nvGrpSpPr>
          <p:grpSpPr>
            <a:xfrm>
              <a:off x="6023315" y="2070005"/>
              <a:ext cx="5384912" cy="970940"/>
              <a:chOff x="6489700" y="1652159"/>
              <a:chExt cx="5384912" cy="970940"/>
            </a:xfrm>
          </p:grpSpPr>
          <p:grpSp>
            <p:nvGrpSpPr>
              <p:cNvPr id="45" name="组合 44"/>
              <p:cNvGrpSpPr/>
              <p:nvPr/>
            </p:nvGrpSpPr>
            <p:grpSpPr>
              <a:xfrm>
                <a:off x="7203953" y="1652159"/>
                <a:ext cx="4670659" cy="970940"/>
                <a:chOff x="7341747" y="2106690"/>
                <a:chExt cx="4670659" cy="970940"/>
              </a:xfrm>
            </p:grpSpPr>
            <p:sp>
              <p:nvSpPr>
                <p:cNvPr id="47" name="文本框 46"/>
                <p:cNvSpPr txBox="1"/>
                <p:nvPr>
                  <p:custDataLst>
                    <p:tags r:id="rId2"/>
                  </p:custDataLst>
                </p:nvPr>
              </p:nvSpPr>
              <p:spPr>
                <a:xfrm>
                  <a:off x="7341748" y="2106690"/>
                  <a:ext cx="2444750" cy="460375"/>
                </a:xfrm>
                <a:prstGeom prst="rect">
                  <a:avLst/>
                </a:prstGeom>
                <a:noFill/>
              </p:spPr>
              <p:txBody>
                <a:bodyPr wrap="none" rtlCol="0">
                  <a:spAutoFit/>
                </a:bodyPr>
                <a:lstStyle/>
                <a:p>
                  <a:r>
                    <a:rPr lang="en-US" altLang="zh-CN" sz="2400" b="1" dirty="0">
                      <a:solidFill>
                        <a:schemeClr val="tx1">
                          <a:lumMod val="65000"/>
                          <a:lumOff val="35000"/>
                        </a:schemeClr>
                      </a:solidFill>
                      <a:cs typeface="+mn-ea"/>
                      <a:sym typeface="+mn-lt"/>
                    </a:rPr>
                    <a:t>KTView</a:t>
                  </a:r>
                  <a:r>
                    <a:rPr lang="zh-CN" altLang="en-US" sz="2400" b="1" dirty="0">
                      <a:solidFill>
                        <a:schemeClr val="tx1">
                          <a:lumMod val="65000"/>
                          <a:lumOff val="35000"/>
                        </a:schemeClr>
                      </a:solidFill>
                      <a:cs typeface="+mn-ea"/>
                      <a:sym typeface="+mn-lt"/>
                    </a:rPr>
                    <a:t>调试</a:t>
                  </a:r>
                  <a:r>
                    <a:rPr lang="zh-CN" altLang="en-US" sz="2400" b="1" dirty="0">
                      <a:solidFill>
                        <a:schemeClr val="tx1">
                          <a:lumMod val="65000"/>
                          <a:lumOff val="35000"/>
                        </a:schemeClr>
                      </a:solidFill>
                      <a:cs typeface="+mn-ea"/>
                      <a:sym typeface="+mn-lt"/>
                    </a:rPr>
                    <a:t>工具</a:t>
                  </a:r>
                  <a:endParaRPr lang="zh-CN" altLang="en-US" sz="2400" b="1" dirty="0">
                    <a:solidFill>
                      <a:schemeClr val="tx1">
                        <a:lumMod val="65000"/>
                        <a:lumOff val="35000"/>
                      </a:schemeClr>
                    </a:solidFill>
                    <a:cs typeface="+mn-ea"/>
                    <a:sym typeface="+mn-lt"/>
                  </a:endParaRPr>
                </a:p>
              </p:txBody>
            </p:sp>
            <p:sp>
              <p:nvSpPr>
                <p:cNvPr id="48" name="文本框 47"/>
                <p:cNvSpPr txBox="1"/>
                <p:nvPr>
                  <p:custDataLst>
                    <p:tags r:id="rId3"/>
                  </p:custDataLst>
                </p:nvPr>
              </p:nvSpPr>
              <p:spPr>
                <a:xfrm>
                  <a:off x="7341747" y="2544862"/>
                  <a:ext cx="4670659" cy="532768"/>
                </a:xfrm>
                <a:prstGeom prst="rect">
                  <a:avLst/>
                </a:prstGeom>
                <a:noFill/>
              </p:spPr>
              <p:txBody>
                <a:bodyPr wrap="square" rtlCol="0">
                  <a:spAutoFit/>
                </a:bodyPr>
                <a:lstStyle/>
                <a:p>
                  <a:pPr>
                    <a:lnSpc>
                      <a:spcPct val="150000"/>
                    </a:lnSpc>
                  </a:pPr>
                  <a:r>
                    <a:rPr lang="en-US" altLang="zh-CN" sz="1600" dirty="0" err="1">
                      <a:solidFill>
                        <a:schemeClr val="tx1">
                          <a:lumMod val="65000"/>
                          <a:lumOff val="35000"/>
                        </a:schemeClr>
                      </a:solidFill>
                      <a:cs typeface="+mn-ea"/>
                      <a:sym typeface="+mn-lt"/>
                    </a:rPr>
                    <a:t>KTView</a:t>
                  </a:r>
                  <a:r>
                    <a:rPr lang="zh-CN" altLang="en-US" sz="1600" dirty="0" err="1">
                      <a:solidFill>
                        <a:schemeClr val="tx1">
                          <a:lumMod val="65000"/>
                          <a:lumOff val="35000"/>
                        </a:schemeClr>
                      </a:solidFill>
                      <a:cs typeface="+mn-ea"/>
                      <a:sym typeface="+mn-lt"/>
                    </a:rPr>
                    <a:t>自带的示波器让运动状态的更</a:t>
                  </a:r>
                  <a:r>
                    <a:rPr lang="zh-CN" altLang="en-US" sz="1600" dirty="0" err="1">
                      <a:solidFill>
                        <a:schemeClr val="tx1">
                          <a:lumMod val="65000"/>
                          <a:lumOff val="35000"/>
                        </a:schemeClr>
                      </a:solidFill>
                      <a:cs typeface="+mn-ea"/>
                      <a:sym typeface="+mn-lt"/>
                    </a:rPr>
                    <a:t>直观。</a:t>
                  </a:r>
                  <a:endParaRPr lang="zh-CN" altLang="en-US" sz="1600" dirty="0" err="1">
                    <a:solidFill>
                      <a:schemeClr val="tx1">
                        <a:lumMod val="65000"/>
                        <a:lumOff val="35000"/>
                      </a:schemeClr>
                    </a:solidFill>
                    <a:cs typeface="+mn-ea"/>
                    <a:sym typeface="+mn-lt"/>
                  </a:endParaRPr>
                </a:p>
              </p:txBody>
            </p:sp>
          </p:grpSp>
          <p:sp>
            <p:nvSpPr>
              <p:cNvPr id="46" name="椭圆 45"/>
              <p:cNvSpPr/>
              <p:nvPr>
                <p:custDataLst>
                  <p:tags r:id="rId4"/>
                </p:custDataLst>
              </p:nvPr>
            </p:nvSpPr>
            <p:spPr>
              <a:xfrm>
                <a:off x="6489700" y="1735689"/>
                <a:ext cx="688854" cy="688854"/>
              </a:xfrm>
              <a:prstGeom prst="ellipse">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01</a:t>
                </a:r>
                <a:endParaRPr lang="zh-CN" altLang="en-US" sz="2000" b="1" dirty="0">
                  <a:solidFill>
                    <a:schemeClr val="bg1"/>
                  </a:solidFill>
                  <a:cs typeface="+mn-ea"/>
                  <a:sym typeface="+mn-lt"/>
                </a:endParaRPr>
              </a:p>
            </p:txBody>
          </p:sp>
        </p:grpSp>
        <p:grpSp>
          <p:nvGrpSpPr>
            <p:cNvPr id="33" name="组合 32"/>
            <p:cNvGrpSpPr/>
            <p:nvPr/>
          </p:nvGrpSpPr>
          <p:grpSpPr>
            <a:xfrm>
              <a:off x="6023315" y="3594180"/>
              <a:ext cx="5384913" cy="898547"/>
              <a:chOff x="6489700" y="1652159"/>
              <a:chExt cx="5384913" cy="898547"/>
            </a:xfrm>
          </p:grpSpPr>
          <p:grpSp>
            <p:nvGrpSpPr>
              <p:cNvPr id="41" name="组合 40"/>
              <p:cNvGrpSpPr/>
              <p:nvPr/>
            </p:nvGrpSpPr>
            <p:grpSpPr>
              <a:xfrm>
                <a:off x="7203954" y="1652159"/>
                <a:ext cx="4670659" cy="898547"/>
                <a:chOff x="7341748" y="2106690"/>
                <a:chExt cx="4670659" cy="898547"/>
              </a:xfrm>
            </p:grpSpPr>
            <p:sp>
              <p:nvSpPr>
                <p:cNvPr id="43" name="文本框 42"/>
                <p:cNvSpPr txBox="1"/>
                <p:nvPr>
                  <p:custDataLst>
                    <p:tags r:id="rId5"/>
                  </p:custDataLst>
                </p:nvPr>
              </p:nvSpPr>
              <p:spPr>
                <a:xfrm>
                  <a:off x="7341748" y="2106690"/>
                  <a:ext cx="3054350" cy="460375"/>
                </a:xfrm>
                <a:prstGeom prst="rect">
                  <a:avLst/>
                </a:prstGeom>
                <a:noFill/>
              </p:spPr>
              <p:txBody>
                <a:bodyPr wrap="none" rtlCol="0">
                  <a:spAutoFit/>
                </a:bodyPr>
                <a:lstStyle/>
                <a:p>
                  <a:r>
                    <a:rPr lang="en-US" altLang="zh-CN" sz="2400" b="1" dirty="0">
                      <a:solidFill>
                        <a:schemeClr val="tx1">
                          <a:lumMod val="65000"/>
                          <a:lumOff val="35000"/>
                        </a:schemeClr>
                      </a:solidFill>
                      <a:cs typeface="+mn-ea"/>
                      <a:sym typeface="+mn-lt"/>
                    </a:rPr>
                    <a:t>SKI</a:t>
                  </a:r>
                  <a:r>
                    <a:rPr lang="zh-CN" altLang="en-US" sz="2400" b="1" dirty="0">
                      <a:solidFill>
                        <a:schemeClr val="tx1">
                          <a:lumMod val="65000"/>
                          <a:lumOff val="35000"/>
                        </a:schemeClr>
                      </a:solidFill>
                      <a:cs typeface="+mn-ea"/>
                      <a:sym typeface="+mn-lt"/>
                    </a:rPr>
                    <a:t>运动管理核心</a:t>
                  </a:r>
                  <a:r>
                    <a:rPr lang="zh-CN" altLang="en-US" sz="2400" b="1" dirty="0">
                      <a:solidFill>
                        <a:schemeClr val="tx1">
                          <a:lumMod val="65000"/>
                          <a:lumOff val="35000"/>
                        </a:schemeClr>
                      </a:solidFill>
                      <a:cs typeface="+mn-ea"/>
                      <a:sym typeface="+mn-lt"/>
                    </a:rPr>
                    <a:t>模块</a:t>
                  </a:r>
                  <a:endParaRPr lang="zh-CN" altLang="en-US" sz="2400" b="1" dirty="0">
                    <a:solidFill>
                      <a:schemeClr val="tx1">
                        <a:lumMod val="65000"/>
                        <a:lumOff val="35000"/>
                      </a:schemeClr>
                    </a:solidFill>
                    <a:cs typeface="+mn-ea"/>
                    <a:sym typeface="+mn-lt"/>
                  </a:endParaRPr>
                </a:p>
              </p:txBody>
            </p:sp>
            <p:sp>
              <p:nvSpPr>
                <p:cNvPr id="44" name="文本框 43"/>
                <p:cNvSpPr txBox="1"/>
                <p:nvPr>
                  <p:custDataLst>
                    <p:tags r:id="rId6"/>
                  </p:custDataLst>
                </p:nvPr>
              </p:nvSpPr>
              <p:spPr>
                <a:xfrm>
                  <a:off x="7341748" y="2544862"/>
                  <a:ext cx="4670659" cy="460375"/>
                </a:xfrm>
                <a:prstGeom prst="rect">
                  <a:avLst/>
                </a:prstGeom>
                <a:noFill/>
              </p:spPr>
              <p:txBody>
                <a:bodyPr wrap="square" rtlCol="0">
                  <a:spAutoFit/>
                </a:bodyPr>
                <a:lstStyle/>
                <a:p>
                  <a:pPr>
                    <a:lnSpc>
                      <a:spcPct val="150000"/>
                    </a:lnSpc>
                  </a:pPr>
                  <a:r>
                    <a:rPr lang="zh-CN" altLang="en-US" sz="1600" dirty="0" err="1">
                      <a:solidFill>
                        <a:schemeClr val="tx1">
                          <a:lumMod val="65000"/>
                          <a:lumOff val="35000"/>
                        </a:schemeClr>
                      </a:solidFill>
                      <a:cs typeface="+mn-ea"/>
                      <a:sym typeface="+mn-lt"/>
                    </a:rPr>
                    <a:t>先进的伺服控制算法是高速高精度的保证。</a:t>
                  </a:r>
                  <a:endParaRPr lang="zh-CN" altLang="en-US" sz="1600" dirty="0" err="1">
                    <a:solidFill>
                      <a:schemeClr val="tx1">
                        <a:lumMod val="65000"/>
                        <a:lumOff val="35000"/>
                      </a:schemeClr>
                    </a:solidFill>
                    <a:cs typeface="+mn-ea"/>
                    <a:sym typeface="+mn-lt"/>
                  </a:endParaRPr>
                </a:p>
              </p:txBody>
            </p:sp>
          </p:grpSp>
          <p:sp>
            <p:nvSpPr>
              <p:cNvPr id="42" name="椭圆 41"/>
              <p:cNvSpPr/>
              <p:nvPr>
                <p:custDataLst>
                  <p:tags r:id="rId7"/>
                </p:custDataLst>
              </p:nvPr>
            </p:nvSpPr>
            <p:spPr>
              <a:xfrm>
                <a:off x="6489700" y="1735689"/>
                <a:ext cx="688854" cy="688854"/>
              </a:xfrm>
              <a:prstGeom prst="ellipse">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02</a:t>
                </a:r>
                <a:endParaRPr lang="zh-CN" altLang="en-US" sz="2000" b="1" dirty="0">
                  <a:solidFill>
                    <a:schemeClr val="bg1"/>
                  </a:solidFill>
                  <a:cs typeface="+mn-ea"/>
                  <a:sym typeface="+mn-lt"/>
                </a:endParaRPr>
              </a:p>
            </p:txBody>
          </p:sp>
        </p:grpSp>
        <p:grpSp>
          <p:nvGrpSpPr>
            <p:cNvPr id="34" name="组合 33"/>
            <p:cNvGrpSpPr/>
            <p:nvPr/>
          </p:nvGrpSpPr>
          <p:grpSpPr>
            <a:xfrm>
              <a:off x="6023315" y="5118357"/>
              <a:ext cx="5499894" cy="898547"/>
              <a:chOff x="6489700" y="1652159"/>
              <a:chExt cx="5499894" cy="898547"/>
            </a:xfrm>
          </p:grpSpPr>
          <p:grpSp>
            <p:nvGrpSpPr>
              <p:cNvPr id="37" name="组合 36"/>
              <p:cNvGrpSpPr/>
              <p:nvPr/>
            </p:nvGrpSpPr>
            <p:grpSpPr>
              <a:xfrm>
                <a:off x="7203954" y="1652159"/>
                <a:ext cx="4785640" cy="898547"/>
                <a:chOff x="7341748" y="2106690"/>
                <a:chExt cx="4785640" cy="898547"/>
              </a:xfrm>
            </p:grpSpPr>
            <p:sp>
              <p:nvSpPr>
                <p:cNvPr id="39" name="文本框 38"/>
                <p:cNvSpPr txBox="1"/>
                <p:nvPr>
                  <p:custDataLst>
                    <p:tags r:id="rId8"/>
                  </p:custDataLst>
                </p:nvPr>
              </p:nvSpPr>
              <p:spPr>
                <a:xfrm>
                  <a:off x="7341748" y="2106690"/>
                  <a:ext cx="2011680" cy="460375"/>
                </a:xfrm>
                <a:prstGeom prst="rect">
                  <a:avLst/>
                </a:prstGeom>
                <a:noFill/>
              </p:spPr>
              <p:txBody>
                <a:bodyPr wrap="none" rtlCol="0">
                  <a:spAutoFit/>
                </a:bodyPr>
                <a:lstStyle/>
                <a:p>
                  <a:pPr algn="l"/>
                  <a:r>
                    <a:rPr lang="zh-CN" altLang="en-US" sz="2400" b="1" dirty="0">
                      <a:solidFill>
                        <a:schemeClr val="tx1">
                          <a:lumMod val="65000"/>
                          <a:lumOff val="35000"/>
                        </a:schemeClr>
                      </a:solidFill>
                      <a:cs typeface="+mn-ea"/>
                      <a:sym typeface="+mn-lt"/>
                    </a:rPr>
                    <a:t>丰富开发</a:t>
                  </a:r>
                  <a:r>
                    <a:rPr lang="zh-CN" altLang="en-US" sz="2400" b="1" dirty="0">
                      <a:solidFill>
                        <a:schemeClr val="tx1">
                          <a:lumMod val="65000"/>
                          <a:lumOff val="35000"/>
                        </a:schemeClr>
                      </a:solidFill>
                      <a:cs typeface="+mn-ea"/>
                      <a:sym typeface="+mn-lt"/>
                    </a:rPr>
                    <a:t>接口</a:t>
                  </a:r>
                  <a:endParaRPr lang="zh-CN" altLang="en-US" sz="2400" b="1" dirty="0">
                    <a:solidFill>
                      <a:schemeClr val="tx1">
                        <a:lumMod val="65000"/>
                        <a:lumOff val="35000"/>
                      </a:schemeClr>
                    </a:solidFill>
                    <a:cs typeface="+mn-ea"/>
                    <a:sym typeface="+mn-lt"/>
                  </a:endParaRPr>
                </a:p>
              </p:txBody>
            </p:sp>
            <p:sp>
              <p:nvSpPr>
                <p:cNvPr id="40" name="文本框 39"/>
                <p:cNvSpPr txBox="1"/>
                <p:nvPr>
                  <p:custDataLst>
                    <p:tags r:id="rId9"/>
                  </p:custDataLst>
                </p:nvPr>
              </p:nvSpPr>
              <p:spPr>
                <a:xfrm>
                  <a:off x="7341748" y="2544862"/>
                  <a:ext cx="4785640" cy="460375"/>
                </a:xfrm>
                <a:prstGeom prst="rect">
                  <a:avLst/>
                </a:prstGeom>
                <a:noFill/>
              </p:spPr>
              <p:txBody>
                <a:bodyPr wrap="square" rtlCol="0">
                  <a:spAutoFit/>
                </a:bodyPr>
                <a:lstStyle/>
                <a:p>
                  <a:pPr>
                    <a:lnSpc>
                      <a:spcPct val="150000"/>
                    </a:lnSpc>
                  </a:pPr>
                  <a:r>
                    <a:rPr lang="zh-CN" altLang="en-US" sz="1600">
                      <a:solidFill>
                        <a:schemeClr val="tx1">
                          <a:lumMod val="65000"/>
                          <a:lumOff val="35000"/>
                        </a:schemeClr>
                      </a:solidFill>
                      <a:cs typeface="+mn-ea"/>
                      <a:sym typeface="+mn-lt"/>
                    </a:rPr>
                    <a:t>实时插件开发</a:t>
                  </a:r>
                  <a:r>
                    <a:rPr lang="en-US" altLang="zh-CN" sz="1600">
                      <a:solidFill>
                        <a:schemeClr val="tx1">
                          <a:lumMod val="65000"/>
                          <a:lumOff val="35000"/>
                        </a:schemeClr>
                      </a:solidFill>
                      <a:cs typeface="+mn-ea"/>
                      <a:sym typeface="+mn-lt"/>
                    </a:rPr>
                    <a:t>Cbuffer</a:t>
                  </a:r>
                  <a:r>
                    <a:rPr lang="zh-CN" altLang="en-US" sz="1600">
                      <a:solidFill>
                        <a:schemeClr val="tx1">
                          <a:lumMod val="65000"/>
                          <a:lumOff val="35000"/>
                        </a:schemeClr>
                      </a:solidFill>
                      <a:cs typeface="+mn-ea"/>
                      <a:sym typeface="+mn-lt"/>
                    </a:rPr>
                    <a:t>和</a:t>
                  </a:r>
                  <a:r>
                    <a:rPr lang="en-US" altLang="zh-CN" sz="1600">
                      <a:solidFill>
                        <a:schemeClr val="tx1">
                          <a:lumMod val="65000"/>
                          <a:lumOff val="35000"/>
                        </a:schemeClr>
                      </a:solidFill>
                      <a:cs typeface="+mn-ea"/>
                      <a:sym typeface="+mn-lt"/>
                    </a:rPr>
                    <a:t>上位机</a:t>
                  </a:r>
                  <a:r>
                    <a:rPr lang="en-US" altLang="zh-CN" sz="1600">
                      <a:solidFill>
                        <a:schemeClr val="tx1">
                          <a:lumMod val="65000"/>
                          <a:lumOff val="35000"/>
                        </a:schemeClr>
                      </a:solidFill>
                      <a:cs typeface="+mn-ea"/>
                      <a:sym typeface="+mn-lt"/>
                    </a:rPr>
                    <a:t>SDK</a:t>
                  </a:r>
                  <a:r>
                    <a:rPr lang="zh-CN" altLang="en-US" sz="1600">
                      <a:solidFill>
                        <a:schemeClr val="tx1">
                          <a:lumMod val="65000"/>
                          <a:lumOff val="35000"/>
                        </a:schemeClr>
                      </a:solidFill>
                      <a:cs typeface="+mn-ea"/>
                      <a:sym typeface="+mn-lt"/>
                    </a:rPr>
                    <a:t>二次开发</a:t>
                  </a:r>
                  <a:r>
                    <a:rPr lang="en-US" altLang="zh-CN" sz="1600">
                      <a:solidFill>
                        <a:schemeClr val="tx1">
                          <a:lumMod val="65000"/>
                          <a:lumOff val="35000"/>
                        </a:schemeClr>
                      </a:solidFill>
                      <a:cs typeface="+mn-ea"/>
                      <a:sym typeface="+mn-lt"/>
                    </a:rPr>
                    <a:t>Clib</a:t>
                  </a:r>
                  <a:r>
                    <a:rPr lang="zh-CN" altLang="en-US" sz="1600">
                      <a:solidFill>
                        <a:schemeClr val="tx1">
                          <a:lumMod val="65000"/>
                          <a:lumOff val="35000"/>
                        </a:schemeClr>
                      </a:solidFill>
                      <a:cs typeface="+mn-ea"/>
                      <a:sym typeface="+mn-lt"/>
                    </a:rPr>
                    <a:t>。</a:t>
                  </a:r>
                  <a:endParaRPr lang="zh-CN" altLang="en-US" sz="1600">
                    <a:solidFill>
                      <a:schemeClr val="tx1">
                        <a:lumMod val="65000"/>
                        <a:lumOff val="35000"/>
                      </a:schemeClr>
                    </a:solidFill>
                    <a:cs typeface="+mn-ea"/>
                    <a:sym typeface="+mn-lt"/>
                  </a:endParaRPr>
                </a:p>
              </p:txBody>
            </p:sp>
          </p:grpSp>
          <p:sp>
            <p:nvSpPr>
              <p:cNvPr id="38" name="椭圆 37"/>
              <p:cNvSpPr/>
              <p:nvPr>
                <p:custDataLst>
                  <p:tags r:id="rId10"/>
                </p:custDataLst>
              </p:nvPr>
            </p:nvSpPr>
            <p:spPr>
              <a:xfrm>
                <a:off x="6489700" y="1735689"/>
                <a:ext cx="688854" cy="688854"/>
              </a:xfrm>
              <a:prstGeom prst="ellipse">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cs typeface="+mn-ea"/>
                    <a:sym typeface="+mn-lt"/>
                  </a:rPr>
                  <a:t>03</a:t>
                </a:r>
                <a:endParaRPr lang="zh-CN" altLang="en-US" sz="2000" b="1" dirty="0">
                  <a:solidFill>
                    <a:schemeClr val="bg1"/>
                  </a:solidFill>
                  <a:cs typeface="+mn-ea"/>
                  <a:sym typeface="+mn-lt"/>
                </a:endParaRPr>
              </a:p>
            </p:txBody>
          </p:sp>
        </p:grpSp>
        <p:cxnSp>
          <p:nvCxnSpPr>
            <p:cNvPr id="35" name="直接连接符 34"/>
            <p:cNvCxnSpPr/>
            <p:nvPr>
              <p:custDataLst>
                <p:tags r:id="rId11"/>
              </p:custDataLst>
            </p:nvPr>
          </p:nvCxnSpPr>
          <p:spPr>
            <a:xfrm>
              <a:off x="6222101" y="3265019"/>
              <a:ext cx="5076000" cy="0"/>
            </a:xfrm>
            <a:prstGeom prst="line">
              <a:avLst/>
            </a:prstGeom>
            <a:ln w="6350">
              <a:solidFill>
                <a:srgbClr val="2C3F8C">
                  <a:alpha val="70000"/>
                </a:srgbClr>
              </a:solidFill>
              <a:prstDash val="solid"/>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custDataLst>
                <p:tags r:id="rId12"/>
              </p:custDataLst>
            </p:nvPr>
          </p:nvCxnSpPr>
          <p:spPr>
            <a:xfrm>
              <a:off x="6251130" y="4789194"/>
              <a:ext cx="5076000" cy="0"/>
            </a:xfrm>
            <a:prstGeom prst="line">
              <a:avLst/>
            </a:prstGeom>
            <a:ln w="6350">
              <a:solidFill>
                <a:srgbClr val="2C3F8C">
                  <a:alpha val="70000"/>
                </a:srgbClr>
              </a:solidFill>
              <a:prstDash val="solid"/>
            </a:ln>
          </p:spPr>
          <p:style>
            <a:lnRef idx="1">
              <a:schemeClr val="accent1"/>
            </a:lnRef>
            <a:fillRef idx="0">
              <a:schemeClr val="accent1"/>
            </a:fillRef>
            <a:effectRef idx="0">
              <a:schemeClr val="accent1"/>
            </a:effectRef>
            <a:fontRef idx="minor">
              <a:schemeClr val="tx1"/>
            </a:fontRef>
          </p:style>
        </p:cxnSp>
      </p:grpSp>
      <p:grpSp>
        <p:nvGrpSpPr>
          <p:cNvPr id="49" name="组合 48"/>
          <p:cNvGrpSpPr/>
          <p:nvPr/>
        </p:nvGrpSpPr>
        <p:grpSpPr>
          <a:xfrm>
            <a:off x="1089139" y="2142442"/>
            <a:ext cx="3048000" cy="3048000"/>
            <a:chOff x="1509487" y="2510971"/>
            <a:chExt cx="3048000" cy="3048000"/>
          </a:xfrm>
        </p:grpSpPr>
        <p:sp>
          <p:nvSpPr>
            <p:cNvPr id="50" name="椭圆 49"/>
            <p:cNvSpPr/>
            <p:nvPr/>
          </p:nvSpPr>
          <p:spPr>
            <a:xfrm>
              <a:off x="1509487" y="2510971"/>
              <a:ext cx="3048000" cy="3048000"/>
            </a:xfrm>
            <a:prstGeom prst="ellipse">
              <a:avLst/>
            </a:prstGeom>
            <a:solidFill>
              <a:srgbClr val="049AA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b="1" dirty="0">
                <a:cs typeface="+mn-ea"/>
                <a:sym typeface="+mn-lt"/>
              </a:endParaRPr>
            </a:p>
          </p:txBody>
        </p:sp>
        <p:grpSp>
          <p:nvGrpSpPr>
            <p:cNvPr id="51" name="组合 50"/>
            <p:cNvGrpSpPr/>
            <p:nvPr/>
          </p:nvGrpSpPr>
          <p:grpSpPr>
            <a:xfrm>
              <a:off x="2167286" y="3123084"/>
              <a:ext cx="1732403" cy="1823775"/>
              <a:chOff x="2200968" y="3198167"/>
              <a:chExt cx="1732403" cy="1823775"/>
            </a:xfrm>
          </p:grpSpPr>
          <p:sp>
            <p:nvSpPr>
              <p:cNvPr id="52" name="矩形 51"/>
              <p:cNvSpPr/>
              <p:nvPr/>
            </p:nvSpPr>
            <p:spPr>
              <a:xfrm>
                <a:off x="2525995" y="3643194"/>
                <a:ext cx="1080745" cy="923330"/>
              </a:xfrm>
              <a:prstGeom prst="rect">
                <a:avLst/>
              </a:prstGeom>
            </p:spPr>
            <p:txBody>
              <a:bodyPr wrap="none">
                <a:spAutoFit/>
              </a:bodyPr>
              <a:lstStyle/>
              <a:p>
                <a:r>
                  <a:rPr lang="en-US" altLang="zh-CN" sz="5400" b="1" dirty="0">
                    <a:solidFill>
                      <a:schemeClr val="bg1"/>
                    </a:solidFill>
                    <a:cs typeface="+mn-ea"/>
                    <a:sym typeface="+mn-lt"/>
                  </a:rPr>
                  <a:t>3</a:t>
                </a:r>
                <a:r>
                  <a:rPr lang="zh-CN" altLang="en-US" sz="2000" b="1" dirty="0">
                    <a:solidFill>
                      <a:schemeClr val="bg1"/>
                    </a:solidFill>
                    <a:cs typeface="+mn-ea"/>
                    <a:sym typeface="+mn-lt"/>
                  </a:rPr>
                  <a:t>方面</a:t>
                </a:r>
                <a:endParaRPr lang="zh-CN" altLang="en-US" sz="5400" b="1" dirty="0">
                  <a:solidFill>
                    <a:schemeClr val="bg1"/>
                  </a:solidFill>
                  <a:cs typeface="+mn-ea"/>
                  <a:sym typeface="+mn-lt"/>
                </a:endParaRPr>
              </a:p>
            </p:txBody>
          </p:sp>
          <p:sp>
            <p:nvSpPr>
              <p:cNvPr id="53" name="矩形 52"/>
              <p:cNvSpPr/>
              <p:nvPr/>
            </p:nvSpPr>
            <p:spPr>
              <a:xfrm>
                <a:off x="2359283" y="3198167"/>
                <a:ext cx="848157" cy="460375"/>
              </a:xfrm>
              <a:prstGeom prst="rect">
                <a:avLst/>
              </a:prstGeom>
            </p:spPr>
            <p:txBody>
              <a:bodyPr wrap="none">
                <a:spAutoFit/>
              </a:bodyPr>
              <a:lstStyle/>
              <a:p>
                <a:r>
                  <a:rPr lang="en-US" altLang="zh-CN" sz="2400" b="1" dirty="0">
                    <a:solidFill>
                      <a:schemeClr val="bg1"/>
                    </a:solidFill>
                    <a:cs typeface="+mn-ea"/>
                    <a:sym typeface="+mn-lt"/>
                  </a:rPr>
                  <a:t>K6</a:t>
                </a:r>
                <a:r>
                  <a:rPr lang="zh-CN" altLang="en-US" sz="2400" b="1" dirty="0">
                    <a:solidFill>
                      <a:schemeClr val="bg1"/>
                    </a:solidFill>
                    <a:cs typeface="+mn-ea"/>
                    <a:sym typeface="+mn-lt"/>
                  </a:rPr>
                  <a:t>功能</a:t>
                </a:r>
                <a:endParaRPr lang="zh-CN" altLang="en-US" sz="2400" b="1" dirty="0">
                  <a:solidFill>
                    <a:schemeClr val="bg1"/>
                  </a:solidFill>
                  <a:cs typeface="+mn-ea"/>
                  <a:sym typeface="+mn-lt"/>
                </a:endParaRPr>
              </a:p>
            </p:txBody>
          </p:sp>
          <p:sp>
            <p:nvSpPr>
              <p:cNvPr id="54" name="矩形: 圆角 53"/>
              <p:cNvSpPr/>
              <p:nvPr/>
            </p:nvSpPr>
            <p:spPr>
              <a:xfrm>
                <a:off x="2200968" y="4636970"/>
                <a:ext cx="1732403" cy="384972"/>
              </a:xfrm>
              <a:prstGeom prst="roundRect">
                <a:avLst>
                  <a:gd name="adj" fmla="val 50000"/>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SKI</a:t>
                </a:r>
                <a:endParaRPr lang="zh-CN" altLang="en-US" b="1" dirty="0">
                  <a:cs typeface="+mn-ea"/>
                  <a:sym typeface="+mn-lt"/>
                </a:endParaRPr>
              </a:p>
            </p:txBody>
          </p:sp>
        </p:grpSp>
      </p:grpSp>
      <p:sp>
        <p:nvSpPr>
          <p:cNvPr id="56" name="文本框 55"/>
          <p:cNvSpPr txBox="1"/>
          <p:nvPr/>
        </p:nvSpPr>
        <p:spPr>
          <a:xfrm>
            <a:off x="342270" y="507534"/>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功能</a:t>
            </a:r>
            <a:r>
              <a:rPr lang="zh-CN" altLang="en-US" sz="2800" b="1" dirty="0">
                <a:solidFill>
                  <a:schemeClr val="tx1">
                    <a:lumMod val="65000"/>
                    <a:lumOff val="35000"/>
                  </a:schemeClr>
                </a:solidFill>
                <a:cs typeface="+mn-ea"/>
                <a:sym typeface="+mn-lt"/>
              </a:rPr>
              <a:t>总结</a:t>
            </a:r>
            <a:endParaRPr lang="zh-CN" altLang="en-US" sz="2800" b="1" dirty="0">
              <a:solidFill>
                <a:schemeClr val="tx1">
                  <a:lumMod val="65000"/>
                  <a:lumOff val="35000"/>
                </a:schemeClr>
              </a:solidFill>
              <a:cs typeface="+mn-ea"/>
              <a:sym typeface="+mn-lt"/>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0" y="0"/>
            <a:ext cx="4991100" cy="6871976"/>
            <a:chOff x="7200900" y="0"/>
            <a:chExt cx="4991100" cy="6871976"/>
          </a:xfrm>
        </p:grpSpPr>
        <p:sp>
          <p:nvSpPr>
            <p:cNvPr id="4" name="任意多边形: 形状 3"/>
            <p:cNvSpPr/>
            <p:nvPr/>
          </p:nvSpPr>
          <p:spPr>
            <a:xfrm>
              <a:off x="7200900" y="0"/>
              <a:ext cx="4991100" cy="6871976"/>
            </a:xfrm>
            <a:custGeom>
              <a:avLst/>
              <a:gdLst>
                <a:gd name="connsiteX0" fmla="*/ 1329921 w 4991100"/>
                <a:gd name="connsiteY0" fmla="*/ 0 h 6871976"/>
                <a:gd name="connsiteX1" fmla="*/ 4991100 w 4991100"/>
                <a:gd name="connsiteY1" fmla="*/ 0 h 6871976"/>
                <a:gd name="connsiteX2" fmla="*/ 4991100 w 4991100"/>
                <a:gd name="connsiteY2" fmla="*/ 6871976 h 6871976"/>
                <a:gd name="connsiteX3" fmla="*/ 1367344 w 4991100"/>
                <a:gd name="connsiteY3" fmla="*/ 6871976 h 6871976"/>
                <a:gd name="connsiteX4" fmla="*/ 1163717 w 4991100"/>
                <a:gd name="connsiteY4" fmla="*/ 6642835 h 6871976"/>
                <a:gd name="connsiteX5" fmla="*/ 0 w 4991100"/>
                <a:gd name="connsiteY5" fmla="*/ 3416461 h 6871976"/>
                <a:gd name="connsiteX6" fmla="*/ 1115697 w 4991100"/>
                <a:gd name="connsiteY6" fmla="*/ 248808 h 68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6871976">
                  <a:moveTo>
                    <a:pt x="1329921" y="0"/>
                  </a:moveTo>
                  <a:lnTo>
                    <a:pt x="4991100" y="0"/>
                  </a:lnTo>
                  <a:lnTo>
                    <a:pt x="4991100" y="6871976"/>
                  </a:lnTo>
                  <a:lnTo>
                    <a:pt x="1367344" y="6871976"/>
                  </a:lnTo>
                  <a:lnTo>
                    <a:pt x="1163717" y="6642835"/>
                  </a:lnTo>
                  <a:cubicBezTo>
                    <a:pt x="436965" y="5767552"/>
                    <a:pt x="0" y="4643036"/>
                    <a:pt x="0" y="3416461"/>
                  </a:cubicBezTo>
                  <a:cubicBezTo>
                    <a:pt x="0" y="2217144"/>
                    <a:pt x="417759" y="1115400"/>
                    <a:pt x="1115697" y="248808"/>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任意多边形: 形状 4"/>
            <p:cNvSpPr/>
            <p:nvPr/>
          </p:nvSpPr>
          <p:spPr>
            <a:xfrm>
              <a:off x="9438940" y="761486"/>
              <a:ext cx="2753060" cy="5335028"/>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986607" y="1920895"/>
            <a:ext cx="2912977" cy="3016210"/>
          </a:xfrm>
          <a:prstGeom prst="rect">
            <a:avLst/>
          </a:prstGeom>
          <a:noFill/>
        </p:spPr>
        <p:txBody>
          <a:bodyPr wrap="none" rtlCol="0">
            <a:spAutoFit/>
          </a:bodyPr>
          <a:lstStyle/>
          <a:p>
            <a:r>
              <a:rPr lang="en-US" altLang="zh-CN" sz="19000" b="1" dirty="0">
                <a:solidFill>
                  <a:schemeClr val="bg1"/>
                </a:solidFill>
                <a:cs typeface="+mn-ea"/>
                <a:sym typeface="+mn-lt"/>
              </a:rPr>
              <a:t>03</a:t>
            </a:r>
            <a:endParaRPr lang="zh-CN" altLang="en-US" sz="19000" b="1" dirty="0">
              <a:solidFill>
                <a:schemeClr val="bg1"/>
              </a:solidFill>
              <a:cs typeface="+mn-ea"/>
              <a:sym typeface="+mn-lt"/>
            </a:endParaRPr>
          </a:p>
        </p:txBody>
      </p:sp>
      <p:grpSp>
        <p:nvGrpSpPr>
          <p:cNvPr id="11" name="组合 10"/>
          <p:cNvGrpSpPr/>
          <p:nvPr/>
        </p:nvGrpSpPr>
        <p:grpSpPr>
          <a:xfrm>
            <a:off x="5777870" y="1978245"/>
            <a:ext cx="5508172" cy="2901511"/>
            <a:chOff x="5777870" y="2265649"/>
            <a:chExt cx="5508172" cy="2901511"/>
          </a:xfrm>
        </p:grpSpPr>
        <p:sp>
          <p:nvSpPr>
            <p:cNvPr id="8" name="文本框 7"/>
            <p:cNvSpPr txBox="1"/>
            <p:nvPr/>
          </p:nvSpPr>
          <p:spPr>
            <a:xfrm>
              <a:off x="5777870" y="2265649"/>
              <a:ext cx="2926080" cy="922020"/>
            </a:xfrm>
            <a:prstGeom prst="rect">
              <a:avLst/>
            </a:prstGeom>
            <a:noFill/>
          </p:spPr>
          <p:txBody>
            <a:bodyPr wrap="none" rtlCol="0">
              <a:spAutoFit/>
            </a:bodyPr>
            <a:lstStyle/>
            <a:p>
              <a:r>
                <a:rPr lang="zh-CN" altLang="en-US" sz="5400" b="1" dirty="0">
                  <a:solidFill>
                    <a:schemeClr val="tx1">
                      <a:lumMod val="65000"/>
                      <a:lumOff val="35000"/>
                    </a:schemeClr>
                  </a:solidFill>
                  <a:cs typeface="+mn-ea"/>
                  <a:sym typeface="+mn-lt"/>
                </a:rPr>
                <a:t>特色</a:t>
              </a:r>
              <a:r>
                <a:rPr lang="zh-CN" altLang="en-US" sz="5400" b="1" dirty="0">
                  <a:solidFill>
                    <a:schemeClr val="tx1">
                      <a:lumMod val="65000"/>
                      <a:lumOff val="35000"/>
                    </a:schemeClr>
                  </a:solidFill>
                  <a:cs typeface="+mn-ea"/>
                  <a:sym typeface="+mn-lt"/>
                </a:rPr>
                <a:t>优势</a:t>
              </a:r>
              <a:endParaRPr lang="zh-CN" altLang="en-US" sz="5400" b="1" dirty="0">
                <a:solidFill>
                  <a:schemeClr val="tx1">
                    <a:lumMod val="65000"/>
                    <a:lumOff val="35000"/>
                  </a:schemeClr>
                </a:solidFill>
                <a:cs typeface="+mn-ea"/>
                <a:sym typeface="+mn-lt"/>
              </a:endParaRPr>
            </a:p>
          </p:txBody>
        </p:sp>
        <p:sp>
          <p:nvSpPr>
            <p:cNvPr id="9" name="文本框 8"/>
            <p:cNvSpPr txBox="1"/>
            <p:nvPr/>
          </p:nvSpPr>
          <p:spPr>
            <a:xfrm>
              <a:off x="5777870" y="3390900"/>
              <a:ext cx="5508172" cy="922020"/>
            </a:xfrm>
            <a:prstGeom prst="rect">
              <a:avLst/>
            </a:prstGeom>
            <a:noFill/>
          </p:spPr>
          <p:txBody>
            <a:bodyPr wrap="square" rtlCol="0">
              <a:spAutoFit/>
            </a:bodyPr>
            <a:lstStyle/>
            <a:p>
              <a:pPr>
                <a:lnSpc>
                  <a:spcPct val="150000"/>
                </a:lnSpc>
              </a:pPr>
              <a:r>
                <a:rPr lang="zh-CN" altLang="en-US" sz="1200" dirty="0" err="1">
                  <a:solidFill>
                    <a:schemeClr val="tx1">
                      <a:lumMod val="50000"/>
                      <a:lumOff val="50000"/>
                    </a:schemeClr>
                  </a:solidFill>
                  <a:cs typeface="+mn-ea"/>
                  <a:sym typeface="+mn-lt"/>
                </a:rPr>
                <a:t>核心代码、算法全自主可控，最小</a:t>
              </a:r>
              <a:r>
                <a:rPr lang="en-US" altLang="zh-CN" sz="1200" dirty="0" err="1">
                  <a:solidFill>
                    <a:schemeClr val="tx1">
                      <a:lumMod val="50000"/>
                      <a:lumOff val="50000"/>
                    </a:schemeClr>
                  </a:solidFill>
                  <a:cs typeface="+mn-ea"/>
                  <a:sym typeface="+mn-lt"/>
                </a:rPr>
                <a:t>62.5us</a:t>
              </a:r>
              <a:r>
                <a:rPr lang="zh-CN" altLang="en-US" sz="1200" dirty="0" err="1">
                  <a:solidFill>
                    <a:schemeClr val="tx1">
                      <a:lumMod val="50000"/>
                      <a:lumOff val="50000"/>
                    </a:schemeClr>
                  </a:solidFill>
                  <a:cs typeface="+mn-ea"/>
                  <a:sym typeface="+mn-lt"/>
                </a:rPr>
                <a:t>插补计算周期，最小整定时间</a:t>
              </a:r>
              <a:r>
                <a:rPr lang="en-US" altLang="zh-CN" sz="1200" dirty="0" err="1">
                  <a:solidFill>
                    <a:schemeClr val="tx1">
                      <a:lumMod val="50000"/>
                      <a:lumOff val="50000"/>
                    </a:schemeClr>
                  </a:solidFill>
                  <a:cs typeface="+mn-ea"/>
                  <a:sym typeface="+mn-lt"/>
                </a:rPr>
                <a:t>2ms</a:t>
              </a:r>
              <a:r>
                <a:rPr lang="zh-CN" altLang="en-US" sz="1200" dirty="0" err="1">
                  <a:solidFill>
                    <a:schemeClr val="tx1">
                      <a:lumMod val="50000"/>
                      <a:lumOff val="50000"/>
                    </a:schemeClr>
                  </a:solidFill>
                  <a:cs typeface="+mn-ea"/>
                  <a:sym typeface="+mn-lt"/>
                </a:rPr>
                <a:t>，支持七阶速度曲线规划，支持</a:t>
              </a:r>
              <a:r>
                <a:rPr lang="en-US" altLang="zh-CN" sz="1200" dirty="0" err="1">
                  <a:solidFill>
                    <a:schemeClr val="tx1">
                      <a:lumMod val="50000"/>
                      <a:lumOff val="50000"/>
                    </a:schemeClr>
                  </a:solidFill>
                  <a:cs typeface="+mn-ea"/>
                  <a:sym typeface="+mn-lt"/>
                </a:rPr>
                <a:t>1D\2D</a:t>
              </a:r>
              <a:r>
                <a:rPr lang="zh-CN" altLang="en-US" sz="1200" dirty="0" err="1">
                  <a:solidFill>
                    <a:schemeClr val="tx1">
                      <a:lumMod val="50000"/>
                      <a:lumOff val="50000"/>
                    </a:schemeClr>
                  </a:solidFill>
                  <a:cs typeface="+mn-ea"/>
                  <a:sym typeface="+mn-lt"/>
                </a:rPr>
                <a:t>补偿，尤其适用半导体</a:t>
              </a:r>
              <a:r>
                <a:rPr lang="en-US" altLang="zh-CN" sz="1200" dirty="0" err="1">
                  <a:solidFill>
                    <a:schemeClr val="tx1">
                      <a:lumMod val="50000"/>
                      <a:lumOff val="50000"/>
                    </a:schemeClr>
                  </a:solidFill>
                  <a:cs typeface="+mn-ea"/>
                  <a:sym typeface="+mn-lt"/>
                </a:rPr>
                <a:t>\</a:t>
              </a:r>
              <a:r>
                <a:rPr lang="zh-CN" altLang="en-US" sz="1200" dirty="0" err="1">
                  <a:solidFill>
                    <a:schemeClr val="tx1">
                      <a:lumMod val="50000"/>
                      <a:lumOff val="50000"/>
                    </a:schemeClr>
                  </a:solidFill>
                  <a:cs typeface="+mn-ea"/>
                  <a:sym typeface="+mn-lt"/>
                </a:rPr>
                <a:t>高精度光电设备等</a:t>
              </a:r>
              <a:r>
                <a:rPr lang="zh-CN" altLang="en-US" sz="1200" dirty="0" err="1">
                  <a:solidFill>
                    <a:schemeClr val="tx1">
                      <a:lumMod val="50000"/>
                      <a:lumOff val="50000"/>
                    </a:schemeClr>
                  </a:solidFill>
                  <a:cs typeface="+mn-ea"/>
                  <a:sym typeface="+mn-lt"/>
                </a:rPr>
                <a:t>相关领域。</a:t>
              </a:r>
              <a:endParaRPr lang="zh-CN" altLang="en-US" sz="1200" dirty="0" err="1">
                <a:solidFill>
                  <a:schemeClr val="tx1">
                    <a:lumMod val="50000"/>
                    <a:lumOff val="50000"/>
                  </a:schemeClr>
                </a:solidFill>
                <a:cs typeface="+mn-ea"/>
                <a:sym typeface="+mn-lt"/>
              </a:endParaRPr>
            </a:p>
          </p:txBody>
        </p:sp>
        <p:sp>
          <p:nvSpPr>
            <p:cNvPr id="10" name="矩形: 圆角 9"/>
            <p:cNvSpPr/>
            <p:nvPr/>
          </p:nvSpPr>
          <p:spPr>
            <a:xfrm>
              <a:off x="5777870" y="4699160"/>
              <a:ext cx="1875972" cy="468000"/>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PART. 03</a:t>
              </a:r>
              <a:endParaRPr lang="zh-CN" altLang="en-US" b="1" dirty="0">
                <a:cs typeface="+mn-ea"/>
                <a:sym typeface="+mn-lt"/>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190" y="1551305"/>
            <a:ext cx="11471910" cy="1758950"/>
            <a:chOff x="5410200" y="1866581"/>
            <a:chExt cx="6184900" cy="1778319"/>
          </a:xfrm>
          <a:solidFill>
            <a:srgbClr val="049AAB"/>
          </a:solidFill>
        </p:grpSpPr>
        <p:sp>
          <p:nvSpPr>
            <p:cNvPr id="4" name="矩形 3"/>
            <p:cNvSpPr/>
            <p:nvPr/>
          </p:nvSpPr>
          <p:spPr>
            <a:xfrm>
              <a:off x="5410200" y="1866900"/>
              <a:ext cx="6184900" cy="177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4"/>
            <p:cNvGrpSpPr/>
            <p:nvPr/>
          </p:nvGrpSpPr>
          <p:grpSpPr>
            <a:xfrm>
              <a:off x="5642590" y="1866581"/>
              <a:ext cx="5951855" cy="1031741"/>
              <a:chOff x="2543053" y="3800788"/>
              <a:chExt cx="5951855" cy="1031741"/>
            </a:xfrm>
            <a:grpFill/>
          </p:grpSpPr>
          <p:sp>
            <p:nvSpPr>
              <p:cNvPr id="6" name="文本框 5"/>
              <p:cNvSpPr txBox="1"/>
              <p:nvPr/>
            </p:nvSpPr>
            <p:spPr>
              <a:xfrm>
                <a:off x="2774203" y="3800788"/>
                <a:ext cx="3984272" cy="465445"/>
              </a:xfrm>
              <a:prstGeom prst="rect">
                <a:avLst/>
              </a:prstGeom>
              <a:grpFill/>
            </p:spPr>
            <p:txBody>
              <a:bodyPr wrap="square" rtlCol="0">
                <a:spAutoFit/>
              </a:bodyPr>
              <a:lstStyle/>
              <a:p>
                <a:pPr algn="l"/>
                <a:r>
                  <a:rPr lang="en-US" sz="2400" b="1" dirty="0">
                    <a:solidFill>
                      <a:schemeClr val="bg1"/>
                    </a:solidFill>
                    <a:cs typeface="+mn-ea"/>
                    <a:sym typeface="+mn-lt"/>
                  </a:rPr>
                  <a:t>K6</a:t>
                </a:r>
                <a:r>
                  <a:rPr lang="zh-CN" sz="2400" b="1" dirty="0">
                    <a:solidFill>
                      <a:schemeClr val="bg1"/>
                    </a:solidFill>
                    <a:cs typeface="+mn-ea"/>
                    <a:sym typeface="+mn-lt"/>
                  </a:rPr>
                  <a:t>与主流最新产品核心指标</a:t>
                </a:r>
                <a:r>
                  <a:rPr lang="zh-CN" sz="2400" b="1" dirty="0">
                    <a:solidFill>
                      <a:schemeClr val="bg1"/>
                    </a:solidFill>
                    <a:cs typeface="+mn-ea"/>
                    <a:sym typeface="+mn-lt"/>
                  </a:rPr>
                  <a:t>对比</a:t>
                </a:r>
                <a:endParaRPr lang="zh-CN" sz="2400" b="1" dirty="0">
                  <a:solidFill>
                    <a:schemeClr val="bg1"/>
                  </a:solidFill>
                  <a:cs typeface="+mn-ea"/>
                  <a:sym typeface="+mn-lt"/>
                </a:endParaRPr>
              </a:p>
            </p:txBody>
          </p:sp>
          <p:sp>
            <p:nvSpPr>
              <p:cNvPr id="7" name="文本框 6"/>
              <p:cNvSpPr txBox="1"/>
              <p:nvPr/>
            </p:nvSpPr>
            <p:spPr>
              <a:xfrm>
                <a:off x="2543053" y="4367084"/>
                <a:ext cx="5951855" cy="465445"/>
              </a:xfrm>
              <a:prstGeom prst="rect">
                <a:avLst/>
              </a:prstGeom>
              <a:grpFill/>
            </p:spPr>
            <p:txBody>
              <a:bodyPr wrap="square" rtlCol="0">
                <a:spAutoFit/>
              </a:bodyPr>
              <a:lstStyle/>
              <a:p>
                <a:pPr>
                  <a:lnSpc>
                    <a:spcPct val="150000"/>
                  </a:lnSpc>
                </a:pPr>
                <a:endParaRPr lang="zh-CN" altLang="en-US" sz="1600">
                  <a:solidFill>
                    <a:schemeClr val="bg1"/>
                  </a:solidFill>
                  <a:cs typeface="+mn-ea"/>
                  <a:sym typeface="+mn-lt"/>
                </a:endParaRPr>
              </a:p>
            </p:txBody>
          </p:sp>
        </p:grpSp>
      </p:grpSp>
      <p:sp>
        <p:nvSpPr>
          <p:cNvPr id="9" name="文本框 8"/>
          <p:cNvSpPr txBox="1"/>
          <p:nvPr/>
        </p:nvSpPr>
        <p:spPr>
          <a:xfrm>
            <a:off x="342270" y="507534"/>
            <a:ext cx="23164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核心指标</a:t>
            </a:r>
            <a:r>
              <a:rPr lang="zh-CN" altLang="en-US" sz="2800" b="1" dirty="0">
                <a:solidFill>
                  <a:schemeClr val="tx1">
                    <a:lumMod val="65000"/>
                    <a:lumOff val="35000"/>
                  </a:schemeClr>
                </a:solidFill>
                <a:cs typeface="+mn-ea"/>
                <a:sym typeface="+mn-lt"/>
              </a:rPr>
              <a:t>对比</a:t>
            </a:r>
            <a:endParaRPr lang="zh-CN" altLang="en-US" sz="2800" b="1" dirty="0">
              <a:solidFill>
                <a:schemeClr val="tx1">
                  <a:lumMod val="65000"/>
                  <a:lumOff val="35000"/>
                </a:schemeClr>
              </a:solidFill>
              <a:cs typeface="+mn-ea"/>
              <a:sym typeface="+mn-lt"/>
            </a:endParaRPr>
          </a:p>
        </p:txBody>
      </p:sp>
      <p:pic>
        <p:nvPicPr>
          <p:cNvPr id="2" name="图片 1"/>
          <p:cNvPicPr>
            <a:picLocks noChangeAspect="1"/>
          </p:cNvPicPr>
          <p:nvPr/>
        </p:nvPicPr>
        <p:blipFill>
          <a:blip r:embed="rId1"/>
          <a:stretch>
            <a:fillRect/>
          </a:stretch>
        </p:blipFill>
        <p:spPr>
          <a:xfrm>
            <a:off x="982345" y="2011680"/>
            <a:ext cx="9753600" cy="463296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矩形 22"/>
          <p:cNvSpPr/>
          <p:nvPr>
            <p:custDataLst>
              <p:tags r:id="rId1"/>
            </p:custDataLst>
          </p:nvPr>
        </p:nvSpPr>
        <p:spPr>
          <a:xfrm>
            <a:off x="440055" y="3394710"/>
            <a:ext cx="11278235" cy="2875280"/>
          </a:xfrm>
          <a:prstGeom prst="rect">
            <a:avLst/>
          </a:prstGeom>
          <a:solidFill>
            <a:srgbClr val="049AAB"/>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2" name="矩形 1"/>
          <p:cNvSpPr/>
          <p:nvPr>
            <p:custDataLst>
              <p:tags r:id="rId2"/>
            </p:custDataLst>
          </p:nvPr>
        </p:nvSpPr>
        <p:spPr>
          <a:xfrm>
            <a:off x="440232" y="1132273"/>
            <a:ext cx="3618074" cy="2160000"/>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8" name="组合 7"/>
          <p:cNvGrpSpPr/>
          <p:nvPr>
            <p:custDataLst>
              <p:tags r:id="rId3"/>
            </p:custDataLst>
          </p:nvPr>
        </p:nvGrpSpPr>
        <p:grpSpPr>
          <a:xfrm>
            <a:off x="664172" y="1410985"/>
            <a:ext cx="3170194" cy="1647936"/>
            <a:chOff x="6420437" y="1504305"/>
            <a:chExt cx="2772830" cy="1647936"/>
          </a:xfrm>
        </p:grpSpPr>
        <p:sp>
          <p:nvSpPr>
            <p:cNvPr id="9" name="文本框 8"/>
            <p:cNvSpPr txBox="1"/>
            <p:nvPr>
              <p:custDataLst>
                <p:tags r:id="rId4"/>
              </p:custDataLst>
            </p:nvPr>
          </p:nvSpPr>
          <p:spPr>
            <a:xfrm>
              <a:off x="6927086" y="1504305"/>
              <a:ext cx="1759528" cy="460375"/>
            </a:xfrm>
            <a:prstGeom prst="rect">
              <a:avLst/>
            </a:prstGeom>
            <a:noFill/>
          </p:spPr>
          <p:txBody>
            <a:bodyPr wrap="none" rtlCol="0">
              <a:spAutoFit/>
            </a:bodyPr>
            <a:lstStyle/>
            <a:p>
              <a:pPr algn="ctr"/>
              <a:r>
                <a:rPr lang="zh-CN" altLang="en-US" sz="2400" b="1" dirty="0">
                  <a:solidFill>
                    <a:schemeClr val="bg1"/>
                  </a:solidFill>
                  <a:cs typeface="+mn-ea"/>
                  <a:sym typeface="+mn-lt"/>
                </a:rPr>
                <a:t>高阶速度</a:t>
              </a:r>
              <a:r>
                <a:rPr lang="zh-CN" altLang="en-US" sz="2400" b="1" dirty="0">
                  <a:solidFill>
                    <a:schemeClr val="bg1"/>
                  </a:solidFill>
                  <a:cs typeface="+mn-ea"/>
                  <a:sym typeface="+mn-lt"/>
                </a:rPr>
                <a:t>规划</a:t>
              </a:r>
              <a:endParaRPr lang="zh-CN" altLang="en-US" sz="2400" b="1" dirty="0">
                <a:solidFill>
                  <a:schemeClr val="bg1"/>
                </a:solidFill>
                <a:cs typeface="+mn-ea"/>
                <a:sym typeface="+mn-lt"/>
              </a:endParaRPr>
            </a:p>
          </p:txBody>
        </p:sp>
        <p:sp>
          <p:nvSpPr>
            <p:cNvPr id="10" name="文本框 9"/>
            <p:cNvSpPr txBox="1"/>
            <p:nvPr>
              <p:custDataLst>
                <p:tags r:id="rId5"/>
              </p:custDataLst>
            </p:nvPr>
          </p:nvSpPr>
          <p:spPr>
            <a:xfrm>
              <a:off x="6420437" y="1953361"/>
              <a:ext cx="2772830" cy="1198880"/>
            </a:xfrm>
            <a:prstGeom prst="rect">
              <a:avLst/>
            </a:prstGeom>
            <a:noFill/>
          </p:spPr>
          <p:txBody>
            <a:bodyPr wrap="square" rtlCol="0">
              <a:spAutoFit/>
            </a:bodyPr>
            <a:lstStyle/>
            <a:p>
              <a:pPr algn="l">
                <a:lnSpc>
                  <a:spcPct val="150000"/>
                </a:lnSpc>
              </a:pPr>
              <a:r>
                <a:rPr lang="zh-CN" altLang="en-US" sz="1600" dirty="0" err="1">
                  <a:solidFill>
                    <a:schemeClr val="bg1"/>
                  </a:solidFill>
                  <a:cs typeface="+mn-ea"/>
                  <a:sym typeface="+mn-lt"/>
                </a:rPr>
                <a:t>除了支持速度</a:t>
              </a:r>
              <a:r>
                <a:rPr lang="en-US" altLang="zh-CN" sz="1600" dirty="0" err="1">
                  <a:solidFill>
                    <a:schemeClr val="bg1"/>
                  </a:solidFill>
                  <a:cs typeface="+mn-ea"/>
                  <a:sym typeface="+mn-lt"/>
                </a:rPr>
                <a:t>(V)</a:t>
              </a:r>
              <a:r>
                <a:rPr lang="zh-CN" altLang="en-US" sz="1600" dirty="0" err="1">
                  <a:solidFill>
                    <a:schemeClr val="bg1"/>
                  </a:solidFill>
                  <a:cs typeface="+mn-ea"/>
                  <a:sym typeface="+mn-lt"/>
                </a:rPr>
                <a:t>、加速度</a:t>
              </a:r>
              <a:r>
                <a:rPr lang="en-US" altLang="zh-CN" sz="1600" dirty="0" err="1">
                  <a:solidFill>
                    <a:schemeClr val="bg1"/>
                  </a:solidFill>
                  <a:cs typeface="+mn-ea"/>
                  <a:sym typeface="+mn-lt"/>
                </a:rPr>
                <a:t>(ACC)</a:t>
              </a:r>
              <a:r>
                <a:rPr lang="zh-CN" altLang="en-US" sz="1600" dirty="0" err="1">
                  <a:solidFill>
                    <a:schemeClr val="bg1"/>
                  </a:solidFill>
                  <a:cs typeface="+mn-ea"/>
                  <a:sym typeface="+mn-lt"/>
                </a:rPr>
                <a:t>规划外，还支持对加加速度、加加加速度</a:t>
              </a:r>
              <a:r>
                <a:rPr lang="en-US" altLang="zh-CN" sz="1600" dirty="0" err="1">
                  <a:solidFill>
                    <a:schemeClr val="bg1"/>
                  </a:solidFill>
                  <a:cs typeface="+mn-ea"/>
                  <a:sym typeface="+mn-lt"/>
                </a:rPr>
                <a:t>..</a:t>
              </a:r>
              <a:r>
                <a:rPr lang="zh-CN" altLang="en-US" sz="1600" dirty="0" err="1">
                  <a:solidFill>
                    <a:schemeClr val="bg1"/>
                  </a:solidFill>
                  <a:cs typeface="+mn-ea"/>
                  <a:sym typeface="+mn-lt"/>
                </a:rPr>
                <a:t>乃至更高</a:t>
              </a:r>
              <a:r>
                <a:rPr lang="zh-CN" altLang="en-US" sz="1600" dirty="0" err="1">
                  <a:solidFill>
                    <a:schemeClr val="bg1"/>
                  </a:solidFill>
                  <a:cs typeface="+mn-ea"/>
                  <a:sym typeface="+mn-lt"/>
                </a:rPr>
                <a:t>阶速度</a:t>
              </a:r>
              <a:r>
                <a:rPr lang="zh-CN" altLang="en-US" sz="1600" dirty="0" err="1">
                  <a:solidFill>
                    <a:schemeClr val="bg1"/>
                  </a:solidFill>
                  <a:cs typeface="+mn-ea"/>
                  <a:sym typeface="+mn-lt"/>
                </a:rPr>
                <a:t>规划。</a:t>
              </a:r>
              <a:endParaRPr lang="zh-CN" altLang="en-US" sz="1600" dirty="0" err="1">
                <a:solidFill>
                  <a:schemeClr val="bg1"/>
                </a:solidFill>
                <a:cs typeface="+mn-ea"/>
                <a:sym typeface="+mn-lt"/>
              </a:endParaRPr>
            </a:p>
          </p:txBody>
        </p:sp>
      </p:grpSp>
      <p:sp>
        <p:nvSpPr>
          <p:cNvPr id="17" name="文本框 16"/>
          <p:cNvSpPr txBox="1"/>
          <p:nvPr/>
        </p:nvSpPr>
        <p:spPr>
          <a:xfrm>
            <a:off x="342270" y="507534"/>
            <a:ext cx="23164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高阶速度</a:t>
            </a:r>
            <a:r>
              <a:rPr lang="zh-CN" altLang="en-US" sz="2800" b="1" dirty="0">
                <a:solidFill>
                  <a:schemeClr val="tx1">
                    <a:lumMod val="65000"/>
                    <a:lumOff val="35000"/>
                  </a:schemeClr>
                </a:solidFill>
                <a:cs typeface="+mn-ea"/>
                <a:sym typeface="+mn-lt"/>
              </a:rPr>
              <a:t>规划</a:t>
            </a:r>
            <a:endParaRPr lang="zh-CN" altLang="en-US" sz="2800" b="1" dirty="0">
              <a:solidFill>
                <a:schemeClr val="tx1">
                  <a:lumMod val="65000"/>
                  <a:lumOff val="35000"/>
                </a:schemeClr>
              </a:solidFill>
              <a:cs typeface="+mn-ea"/>
              <a:sym typeface="+mn-lt"/>
            </a:endParaRPr>
          </a:p>
        </p:txBody>
      </p:sp>
      <p:pic>
        <p:nvPicPr>
          <p:cNvPr id="7" name="图片 15"/>
          <p:cNvPicPr>
            <a:picLocks noChangeAspect="1"/>
          </p:cNvPicPr>
          <p:nvPr>
            <p:custDataLst>
              <p:tags r:id="rId6"/>
            </p:custDataLst>
          </p:nvPr>
        </p:nvPicPr>
        <p:blipFill>
          <a:blip r:embed="rId7"/>
          <a:srcRect l="27566" t="14485" r="46411" b="71888"/>
          <a:stretch>
            <a:fillRect/>
          </a:stretch>
        </p:blipFill>
        <p:spPr>
          <a:xfrm>
            <a:off x="671830" y="4224020"/>
            <a:ext cx="3394075" cy="1918970"/>
          </a:xfrm>
          <a:prstGeom prst="rect">
            <a:avLst/>
          </a:prstGeom>
          <a:noFill/>
          <a:ln>
            <a:noFill/>
          </a:ln>
        </p:spPr>
      </p:pic>
      <p:pic>
        <p:nvPicPr>
          <p:cNvPr id="21" name="图片 17"/>
          <p:cNvPicPr>
            <a:picLocks noChangeAspect="1"/>
          </p:cNvPicPr>
          <p:nvPr>
            <p:custDataLst>
              <p:tags r:id="rId8"/>
            </p:custDataLst>
          </p:nvPr>
        </p:nvPicPr>
        <p:blipFill>
          <a:blip r:embed="rId9"/>
          <a:srcRect l="40020" t="8612" r="16436" b="67747"/>
          <a:stretch>
            <a:fillRect/>
          </a:stretch>
        </p:blipFill>
        <p:spPr>
          <a:xfrm>
            <a:off x="8143875" y="4224020"/>
            <a:ext cx="3308350" cy="1918335"/>
          </a:xfrm>
          <a:prstGeom prst="rect">
            <a:avLst/>
          </a:prstGeom>
          <a:noFill/>
          <a:ln>
            <a:noFill/>
          </a:ln>
        </p:spPr>
      </p:pic>
      <p:sp>
        <p:nvSpPr>
          <p:cNvPr id="24" name="文本框 23"/>
          <p:cNvSpPr txBox="1"/>
          <p:nvPr>
            <p:custDataLst>
              <p:tags r:id="rId10"/>
            </p:custDataLst>
          </p:nvPr>
        </p:nvSpPr>
        <p:spPr>
          <a:xfrm>
            <a:off x="1688794" y="3551314"/>
            <a:ext cx="1470597" cy="460375"/>
          </a:xfrm>
          <a:prstGeom prst="rect">
            <a:avLst/>
          </a:prstGeom>
          <a:noFill/>
          <a:ln>
            <a:noFill/>
          </a:ln>
        </p:spPr>
        <p:txBody>
          <a:bodyPr wrap="square" rtlCol="0">
            <a:spAutoFit/>
          </a:bodyPr>
          <a:p>
            <a:pPr algn="ctr"/>
            <a:r>
              <a:rPr lang="zh-CN" altLang="en-US" sz="2400" b="1" dirty="0">
                <a:solidFill>
                  <a:schemeClr val="bg1"/>
                </a:solidFill>
                <a:cs typeface="+mn-ea"/>
                <a:sym typeface="+mn-lt"/>
              </a:rPr>
              <a:t>三阶</a:t>
            </a:r>
            <a:endParaRPr lang="zh-CN" altLang="en-US" sz="2400" b="1" dirty="0">
              <a:solidFill>
                <a:schemeClr val="bg1"/>
              </a:solidFill>
              <a:cs typeface="+mn-ea"/>
              <a:sym typeface="+mn-lt"/>
            </a:endParaRPr>
          </a:p>
        </p:txBody>
      </p:sp>
      <p:sp>
        <p:nvSpPr>
          <p:cNvPr id="27" name="文本框 26"/>
          <p:cNvSpPr txBox="1"/>
          <p:nvPr>
            <p:custDataLst>
              <p:tags r:id="rId11"/>
            </p:custDataLst>
          </p:nvPr>
        </p:nvSpPr>
        <p:spPr>
          <a:xfrm>
            <a:off x="5343219" y="3551314"/>
            <a:ext cx="1470597" cy="460375"/>
          </a:xfrm>
          <a:prstGeom prst="rect">
            <a:avLst/>
          </a:prstGeom>
          <a:noFill/>
          <a:ln>
            <a:noFill/>
          </a:ln>
        </p:spPr>
        <p:txBody>
          <a:bodyPr wrap="square" rtlCol="0">
            <a:spAutoFit/>
          </a:bodyPr>
          <a:p>
            <a:pPr algn="ctr"/>
            <a:r>
              <a:rPr lang="zh-CN" altLang="en-US" sz="2400" b="1" dirty="0">
                <a:solidFill>
                  <a:schemeClr val="bg1"/>
                </a:solidFill>
                <a:cs typeface="+mn-ea"/>
                <a:sym typeface="+mn-lt"/>
              </a:rPr>
              <a:t>五阶</a:t>
            </a:r>
            <a:endParaRPr lang="zh-CN" altLang="en-US" sz="2400" b="1" dirty="0">
              <a:solidFill>
                <a:schemeClr val="bg1"/>
              </a:solidFill>
              <a:cs typeface="+mn-ea"/>
              <a:sym typeface="+mn-lt"/>
            </a:endParaRPr>
          </a:p>
        </p:txBody>
      </p:sp>
      <p:sp>
        <p:nvSpPr>
          <p:cNvPr id="28" name="文本框 27"/>
          <p:cNvSpPr txBox="1"/>
          <p:nvPr>
            <p:custDataLst>
              <p:tags r:id="rId12"/>
            </p:custDataLst>
          </p:nvPr>
        </p:nvSpPr>
        <p:spPr>
          <a:xfrm>
            <a:off x="9177984" y="3475114"/>
            <a:ext cx="1470597" cy="460375"/>
          </a:xfrm>
          <a:prstGeom prst="rect">
            <a:avLst/>
          </a:prstGeom>
          <a:noFill/>
          <a:ln>
            <a:noFill/>
          </a:ln>
        </p:spPr>
        <p:txBody>
          <a:bodyPr wrap="square" rtlCol="0">
            <a:spAutoFit/>
          </a:bodyPr>
          <a:p>
            <a:pPr algn="ctr"/>
            <a:r>
              <a:rPr lang="zh-CN" altLang="en-US" sz="2400" b="1" dirty="0">
                <a:solidFill>
                  <a:schemeClr val="bg1"/>
                </a:solidFill>
                <a:cs typeface="+mn-ea"/>
                <a:sym typeface="+mn-lt"/>
              </a:rPr>
              <a:t>七阶</a:t>
            </a:r>
            <a:endParaRPr lang="zh-CN" altLang="en-US" sz="2400" b="1" dirty="0">
              <a:solidFill>
                <a:schemeClr val="bg1"/>
              </a:solidFill>
              <a:cs typeface="+mn-ea"/>
              <a:sym typeface="+mn-lt"/>
            </a:endParaRPr>
          </a:p>
        </p:txBody>
      </p:sp>
      <p:sp>
        <p:nvSpPr>
          <p:cNvPr id="29" name="矩形 28"/>
          <p:cNvSpPr/>
          <p:nvPr>
            <p:custDataLst>
              <p:tags r:id="rId13"/>
            </p:custDataLst>
          </p:nvPr>
        </p:nvSpPr>
        <p:spPr>
          <a:xfrm>
            <a:off x="4265775" y="1132203"/>
            <a:ext cx="3618074" cy="2160000"/>
          </a:xfrm>
          <a:prstGeom prst="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pic>
        <p:nvPicPr>
          <p:cNvPr id="30" name="图片 16"/>
          <p:cNvPicPr>
            <a:picLocks noChangeAspect="1"/>
          </p:cNvPicPr>
          <p:nvPr>
            <p:custDataLst>
              <p:tags r:id="rId14"/>
            </p:custDataLst>
          </p:nvPr>
        </p:nvPicPr>
        <p:blipFill>
          <a:blip r:embed="rId15"/>
          <a:srcRect l="44486" t="8835" r="14828" b="68237"/>
          <a:stretch>
            <a:fillRect/>
          </a:stretch>
        </p:blipFill>
        <p:spPr>
          <a:xfrm>
            <a:off x="4331970" y="4224020"/>
            <a:ext cx="3545840" cy="1918335"/>
          </a:xfrm>
          <a:prstGeom prst="rect">
            <a:avLst/>
          </a:prstGeom>
          <a:noFill/>
          <a:ln>
            <a:noFill/>
          </a:ln>
        </p:spPr>
      </p:pic>
      <p:sp>
        <p:nvSpPr>
          <p:cNvPr id="31" name="矩形 30"/>
          <p:cNvSpPr/>
          <p:nvPr>
            <p:custDataLst>
              <p:tags r:id="rId16"/>
            </p:custDataLst>
          </p:nvPr>
        </p:nvSpPr>
        <p:spPr>
          <a:xfrm>
            <a:off x="8100237" y="1132273"/>
            <a:ext cx="3618074" cy="2160000"/>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cs typeface="+mn-ea"/>
              <a:sym typeface="+mn-lt"/>
            </a:endParaRPr>
          </a:p>
        </p:txBody>
      </p:sp>
      <p:sp>
        <p:nvSpPr>
          <p:cNvPr id="32" name="文本框 31"/>
          <p:cNvSpPr txBox="1"/>
          <p:nvPr>
            <p:custDataLst>
              <p:tags r:id="rId17"/>
            </p:custDataLst>
          </p:nvPr>
        </p:nvSpPr>
        <p:spPr>
          <a:xfrm>
            <a:off x="5797012" y="1386855"/>
            <a:ext cx="615950" cy="460375"/>
          </a:xfrm>
          <a:prstGeom prst="rect">
            <a:avLst/>
          </a:prstGeom>
          <a:noFill/>
        </p:spPr>
        <p:txBody>
          <a:bodyPr wrap="none" rtlCol="0">
            <a:spAutoFit/>
          </a:bodyPr>
          <a:p>
            <a:pPr algn="ctr"/>
            <a:r>
              <a:rPr lang="en-US" altLang="zh-CN" sz="2400" b="1" dirty="0">
                <a:solidFill>
                  <a:schemeClr val="bg1"/>
                </a:solidFill>
                <a:cs typeface="+mn-ea"/>
                <a:sym typeface="+mn-lt"/>
              </a:rPr>
              <a:t>SKI</a:t>
            </a:r>
            <a:endParaRPr lang="en-US" altLang="zh-CN" sz="2400" b="1" dirty="0">
              <a:solidFill>
                <a:schemeClr val="bg1"/>
              </a:solidFill>
              <a:cs typeface="+mn-ea"/>
              <a:sym typeface="+mn-lt"/>
            </a:endParaRPr>
          </a:p>
        </p:txBody>
      </p:sp>
      <p:sp>
        <p:nvSpPr>
          <p:cNvPr id="33" name="文本框 32"/>
          <p:cNvSpPr txBox="1"/>
          <p:nvPr>
            <p:custDataLst>
              <p:tags r:id="rId18"/>
            </p:custDataLst>
          </p:nvPr>
        </p:nvSpPr>
        <p:spPr>
          <a:xfrm>
            <a:off x="4493895" y="1871345"/>
            <a:ext cx="3297555" cy="1198880"/>
          </a:xfrm>
          <a:prstGeom prst="rect">
            <a:avLst/>
          </a:prstGeom>
          <a:noFill/>
        </p:spPr>
        <p:txBody>
          <a:bodyPr wrap="square" rtlCol="0">
            <a:spAutoFit/>
          </a:bodyPr>
          <a:p>
            <a:pPr algn="l">
              <a:lnSpc>
                <a:spcPct val="150000"/>
              </a:lnSpc>
            </a:pPr>
            <a:r>
              <a:rPr lang="zh-CN" altLang="en-US" sz="1600" dirty="0" err="1">
                <a:solidFill>
                  <a:schemeClr val="bg1"/>
                </a:solidFill>
                <a:cs typeface="+mn-ea"/>
                <a:sym typeface="+mn-lt"/>
              </a:rPr>
              <a:t>高性能实时通信问题、马达管理</a:t>
            </a:r>
            <a:endParaRPr lang="zh-CN" altLang="en-US" sz="1600" dirty="0" err="1">
              <a:solidFill>
                <a:schemeClr val="bg1"/>
              </a:solidFill>
              <a:cs typeface="+mn-ea"/>
              <a:sym typeface="+mn-lt"/>
            </a:endParaRPr>
          </a:p>
          <a:p>
            <a:pPr algn="l">
              <a:lnSpc>
                <a:spcPct val="150000"/>
              </a:lnSpc>
            </a:pPr>
            <a:r>
              <a:rPr lang="zh-CN" altLang="en-US" sz="1600" dirty="0" err="1">
                <a:solidFill>
                  <a:schemeClr val="bg1"/>
                </a:solidFill>
                <a:cs typeface="+mn-ea"/>
                <a:sym typeface="+mn-lt"/>
              </a:rPr>
              <a:t>运动管理、</a:t>
            </a:r>
            <a:r>
              <a:rPr lang="zh-CN" altLang="en-US" sz="1600" dirty="0" err="1">
                <a:solidFill>
                  <a:schemeClr val="bg1"/>
                </a:solidFill>
                <a:cs typeface="+mn-ea"/>
                <a:sym typeface="+mn-lt"/>
              </a:rPr>
              <a:t>错误管理、用户实时模块管理</a:t>
            </a:r>
            <a:endParaRPr lang="zh-CN" altLang="en-US" sz="1600" dirty="0" err="1">
              <a:solidFill>
                <a:schemeClr val="bg1"/>
              </a:solidFill>
              <a:cs typeface="+mn-ea"/>
              <a:sym typeface="+mn-lt"/>
            </a:endParaRPr>
          </a:p>
        </p:txBody>
      </p:sp>
      <p:pic>
        <p:nvPicPr>
          <p:cNvPr id="34" name="图片 33"/>
          <p:cNvPicPr>
            <a:picLocks noChangeAspect="1"/>
          </p:cNvPicPr>
          <p:nvPr>
            <p:custDataLst>
              <p:tags r:id="rId19"/>
            </p:custDataLst>
          </p:nvPr>
        </p:nvPicPr>
        <p:blipFill>
          <a:blip r:embed="rId20"/>
          <a:srcRect b="4678"/>
          <a:stretch>
            <a:fillRect/>
          </a:stretch>
        </p:blipFill>
        <p:spPr>
          <a:xfrm>
            <a:off x="8205470" y="1204595"/>
            <a:ext cx="3442335" cy="2016125"/>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78092"/>
            <a:ext cx="12192000" cy="3879908"/>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42270" y="507534"/>
            <a:ext cx="2018030" cy="521970"/>
          </a:xfrm>
          <a:prstGeom prst="rect">
            <a:avLst/>
          </a:prstGeom>
          <a:noFill/>
        </p:spPr>
        <p:txBody>
          <a:bodyPr wrap="none" rtlCol="0">
            <a:spAutoFit/>
          </a:bodyPr>
          <a:lstStyle/>
          <a:p>
            <a:r>
              <a:rPr lang="en-US" altLang="zh-CN" sz="2800" b="1" dirty="0">
                <a:solidFill>
                  <a:schemeClr val="tx1">
                    <a:lumMod val="65000"/>
                    <a:lumOff val="35000"/>
                  </a:schemeClr>
                </a:solidFill>
                <a:cs typeface="+mn-ea"/>
                <a:sym typeface="+mn-lt"/>
              </a:rPr>
              <a:t>1</a:t>
            </a:r>
            <a:r>
              <a:rPr lang="en-US" altLang="zh-CN" sz="2800" b="1" dirty="0">
                <a:solidFill>
                  <a:schemeClr val="tx1">
                    <a:lumMod val="65000"/>
                    <a:lumOff val="35000"/>
                  </a:schemeClr>
                </a:solidFill>
                <a:cs typeface="+mn-ea"/>
                <a:sym typeface="+mn-lt"/>
              </a:rPr>
              <a:t>D\2D</a:t>
            </a:r>
            <a:r>
              <a:rPr lang="zh-CN" altLang="en-US" sz="2800" b="1" dirty="0">
                <a:solidFill>
                  <a:schemeClr val="tx1">
                    <a:lumMod val="65000"/>
                    <a:lumOff val="35000"/>
                  </a:schemeClr>
                </a:solidFill>
                <a:cs typeface="+mn-ea"/>
                <a:sym typeface="+mn-lt"/>
              </a:rPr>
              <a:t>补偿</a:t>
            </a:r>
            <a:endParaRPr lang="zh-CN" altLang="en-US" sz="2800" b="1" dirty="0">
              <a:solidFill>
                <a:schemeClr val="tx1">
                  <a:lumMod val="65000"/>
                  <a:lumOff val="35000"/>
                </a:schemeClr>
              </a:solidFill>
              <a:cs typeface="+mn-ea"/>
              <a:sym typeface="+mn-lt"/>
            </a:endParaRPr>
          </a:p>
        </p:txBody>
      </p:sp>
      <p:graphicFrame>
        <p:nvGraphicFramePr>
          <p:cNvPr id="3" name="表格 2"/>
          <p:cNvGraphicFramePr/>
          <p:nvPr/>
        </p:nvGraphicFramePr>
        <p:xfrm>
          <a:off x="1085215" y="3563620"/>
          <a:ext cx="2927350" cy="2082800"/>
        </p:xfrm>
        <a:graphic>
          <a:graphicData uri="http://schemas.openxmlformats.org/drawingml/2006/table">
            <a:tbl>
              <a:tblPr/>
              <a:tblGrid>
                <a:gridCol w="609600"/>
                <a:gridCol w="463550"/>
                <a:gridCol w="463550"/>
                <a:gridCol w="463550"/>
                <a:gridCol w="463550"/>
                <a:gridCol w="463550"/>
              </a:tblGrid>
              <a:tr h="1778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Y</a:t>
                      </a:r>
                      <a:r>
                        <a:rPr lang="en-US" altLang="zh-CN" sz="1100" b="1" i="0">
                          <a:solidFill>
                            <a:srgbClr val="000000"/>
                          </a:solidFill>
                          <a:latin typeface="宋体" panose="02010600030101010101" pitchFamily="2" charset="-122"/>
                          <a:ea typeface="宋体" panose="02010600030101010101" pitchFamily="2" charset="-122"/>
                        </a:rPr>
                        <a:t>1</a:t>
                      </a:r>
                      <a:r>
                        <a:rPr lang="en-US" altLang="zh-CN" sz="1100" b="1" i="0">
                          <a:solidFill>
                            <a:srgbClr val="000000"/>
                          </a:solidFill>
                          <a:latin typeface="宋体" panose="02010600030101010101" pitchFamily="2" charset="-122"/>
                          <a:ea typeface="宋体" panose="02010600030101010101" pitchFamily="2" charset="-122"/>
                        </a:rPr>
                        <a:t>\X</a:t>
                      </a:r>
                      <a:r>
                        <a:rPr lang="en-US" altLang="zh-CN" sz="1100" b="1" i="0">
                          <a:solidFill>
                            <a:srgbClr val="000000"/>
                          </a:solidFill>
                          <a:latin typeface="宋体" panose="02010600030101010101" pitchFamily="2" charset="-122"/>
                          <a:ea typeface="宋体" panose="02010600030101010101" pitchFamily="2" charset="-122"/>
                        </a:rPr>
                        <a:t>1</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100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200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300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400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500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100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0.12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0.12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0.92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300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0.44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0.34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0.44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500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0.16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0.59</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0.46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700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0.8</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0.18</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0.68</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0.38</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0.1</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0.3</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ctr"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0.9</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graphicFrame>
        <p:nvGraphicFramePr>
          <p:cNvPr id="4" name="表格 3"/>
          <p:cNvGraphicFramePr/>
          <p:nvPr/>
        </p:nvGraphicFramePr>
        <p:xfrm>
          <a:off x="5637530" y="2039620"/>
          <a:ext cx="5610225" cy="3606800"/>
        </p:xfrm>
        <a:graphic>
          <a:graphicData uri="http://schemas.openxmlformats.org/drawingml/2006/table">
            <a:tbl>
              <a:tblPr/>
              <a:tblGrid>
                <a:gridCol w="832485"/>
                <a:gridCol w="751840"/>
                <a:gridCol w="741680"/>
                <a:gridCol w="818515"/>
                <a:gridCol w="772160"/>
                <a:gridCol w="796925"/>
                <a:gridCol w="896620"/>
              </a:tblGrid>
              <a:tr h="1778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Y</a:t>
                      </a:r>
                      <a:r>
                        <a:rPr lang="en-US" altLang="zh-CN" sz="1100" b="1" i="0">
                          <a:solidFill>
                            <a:srgbClr val="000000"/>
                          </a:solidFill>
                          <a:latin typeface="宋体" panose="02010600030101010101" pitchFamily="2" charset="-122"/>
                          <a:ea typeface="宋体" panose="02010600030101010101" pitchFamily="2" charset="-122"/>
                        </a:rPr>
                        <a:t>1</a:t>
                      </a:r>
                      <a:r>
                        <a:rPr lang="en-US" altLang="zh-CN" sz="1100" b="1" i="0">
                          <a:solidFill>
                            <a:srgbClr val="000000"/>
                          </a:solidFill>
                          <a:latin typeface="宋体" panose="02010600030101010101" pitchFamily="2" charset="-122"/>
                          <a:ea typeface="宋体" panose="02010600030101010101" pitchFamily="2" charset="-122"/>
                        </a:rPr>
                        <a:t>\X1</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100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200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300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400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500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600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100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99.8</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99.8</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99.8799</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99.78</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99.0799</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99.08</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200</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199.79</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199.79</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200.1604</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199.77</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199.3184</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199.3184</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300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299.78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299.78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300.4388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299.76</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299.5589</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299.5589</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400</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399.5907</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399.5907</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400.1396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399.75</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399.55</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399.55</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500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499.4011</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499.4011</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499.8405</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499.74</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499.54</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499.54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600</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599.3007</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599.3007</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599.83</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599.531</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599.7195</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599.7195</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700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699.2008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699.2008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699.82</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699.3214</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699.8998</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699.8998</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i="0">
                          <a:solidFill>
                            <a:srgbClr val="000000"/>
                          </a:solidFill>
                          <a:latin typeface="宋体" panose="02010600030101010101" pitchFamily="2" charset="-122"/>
                          <a:ea typeface="宋体" panose="02010600030101010101" pitchFamily="2" charset="-122"/>
                        </a:rPr>
                        <a:t>800</a:t>
                      </a:r>
                      <a:endParaRPr lang="en-US" altLang="zh-CN" sz="1100"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799.5984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799.5984</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799.81</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799.5091</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799.502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799.502</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r h="381000">
                <a:tc>
                  <a:txBody>
                    <a:bodyPr/>
                    <a:p>
                      <a:pPr marL="0" indent="0" algn="ctr" fontAlgn="ctr">
                        <a:spcBef>
                          <a:spcPct val="0"/>
                        </a:spcBef>
                        <a:spcAft>
                          <a:spcPct val="0"/>
                        </a:spcAft>
                      </a:pPr>
                      <a:r>
                        <a:rPr lang="en-US" altLang="zh-CN" sz="1100" b="1" i="0">
                          <a:solidFill>
                            <a:srgbClr val="000000"/>
                          </a:solidFill>
                          <a:latin typeface="宋体" panose="02010600030101010101" pitchFamily="2" charset="-122"/>
                          <a:ea typeface="宋体" panose="02010600030101010101" pitchFamily="2" charset="-122"/>
                        </a:rPr>
                        <a:t>900</a:t>
                      </a:r>
                      <a:endParaRPr lang="en-US" altLang="zh-CN" sz="1100" b="1" i="0">
                        <a:solidFill>
                          <a:srgbClr val="000000"/>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solidFill>
                      <a:srgbClr val="F2F2F2"/>
                    </a:solid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900</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900</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899.7999</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899.6994</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b="1" i="0">
                          <a:solidFill>
                            <a:schemeClr val="bg1"/>
                          </a:solidFill>
                          <a:latin typeface="宋体" panose="02010600030101010101" pitchFamily="2" charset="-122"/>
                          <a:ea typeface="宋体" panose="02010600030101010101" pitchFamily="2" charset="-122"/>
                        </a:rPr>
                        <a:t>899.1036</a:t>
                      </a:r>
                      <a:endParaRPr lang="en-US" altLang="zh-CN" sz="1100" b="1"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c>
                  <a:txBody>
                    <a:bodyPr/>
                    <a:p>
                      <a:pPr marL="0" indent="0" algn="l" fontAlgn="ctr">
                        <a:spcBef>
                          <a:spcPct val="0"/>
                        </a:spcBef>
                        <a:spcAft>
                          <a:spcPct val="0"/>
                        </a:spcAft>
                      </a:pPr>
                      <a:r>
                        <a:rPr lang="en-US" altLang="zh-CN" sz="1100" i="0">
                          <a:solidFill>
                            <a:schemeClr val="bg1"/>
                          </a:solidFill>
                          <a:latin typeface="宋体" panose="02010600030101010101" pitchFamily="2" charset="-122"/>
                          <a:ea typeface="宋体" panose="02010600030101010101" pitchFamily="2" charset="-122"/>
                        </a:rPr>
                        <a:t>899.1036</a:t>
                      </a:r>
                      <a:endParaRPr lang="en-US" altLang="zh-CN" sz="1100" i="0">
                        <a:solidFill>
                          <a:schemeClr val="bg1"/>
                        </a:solidFill>
                        <a:latin typeface="宋体" panose="02010600030101010101" pitchFamily="2" charset="-122"/>
                        <a:ea typeface="宋体" panose="02010600030101010101" pitchFamily="2" charset="-122"/>
                      </a:endParaRPr>
                    </a:p>
                  </a:txBody>
                  <a:tcPr marL="68580" marR="68580" marT="0" marB="0" anchor="ctr" anchorCtr="0">
                    <a:lnL w="6350" cap="flat" cmpd="sng">
                      <a:solidFill>
                        <a:srgbClr val="000000"/>
                      </a:solidFill>
                      <a:prstDash val="solid"/>
                      <a:headEnd type="none" w="med" len="med"/>
                      <a:tailEnd type="none" w="med" len="med"/>
                    </a:lnL>
                    <a:lnR w="6350" cap="flat" cmpd="sng">
                      <a:solidFill>
                        <a:srgbClr val="000000"/>
                      </a:solidFill>
                      <a:prstDash val="solid"/>
                      <a:headEnd type="none" w="med" len="med"/>
                      <a:tailEnd type="none" w="med" len="med"/>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noFill/>
                  </a:tcPr>
                </a:tc>
              </a:tr>
            </a:tbl>
          </a:graphicData>
        </a:graphic>
      </p:graphicFrame>
      <p:sp>
        <p:nvSpPr>
          <p:cNvPr id="6" name="文本框 5"/>
          <p:cNvSpPr txBox="1"/>
          <p:nvPr/>
        </p:nvSpPr>
        <p:spPr>
          <a:xfrm>
            <a:off x="936625" y="2640648"/>
            <a:ext cx="5080000" cy="337185"/>
          </a:xfrm>
          <a:prstGeom prst="rect">
            <a:avLst/>
          </a:prstGeom>
        </p:spPr>
        <p:txBody>
          <a:bodyPr>
            <a:spAutoFit/>
          </a:bodyPr>
          <a:p>
            <a:pPr defTabSz="266700"/>
            <a:r>
              <a:rPr lang="zh-CN" altLang="en-US" sz="1600" b="1">
                <a:latin typeface="Times New Roman" panose="02020603050405020304"/>
                <a:ea typeface="宋体" panose="02010600030101010101" pitchFamily="2" charset="-122"/>
              </a:rPr>
              <a:t>对</a:t>
            </a:r>
            <a:r>
              <a:rPr lang="en-US" altLang="zh-CN" sz="1600" b="1">
                <a:latin typeface="Times New Roman" panose="02020603050405020304"/>
                <a:ea typeface="Times New Roman" panose="02020603050405020304"/>
              </a:rPr>
              <a:t>Y1</a:t>
            </a:r>
            <a:r>
              <a:rPr lang="zh-CN" altLang="en-US" sz="1600" b="1">
                <a:latin typeface="Times New Roman" panose="02020603050405020304"/>
                <a:ea typeface="宋体" panose="02010600030101010101" pitchFamily="2" charset="-122"/>
              </a:rPr>
              <a:t>和</a:t>
            </a:r>
            <a:r>
              <a:rPr lang="en-US" altLang="zh-CN" sz="1600" b="1">
                <a:latin typeface="Times New Roman" panose="02020603050405020304"/>
                <a:ea typeface="Times New Roman" panose="02020603050405020304"/>
              </a:rPr>
              <a:t>X0</a:t>
            </a:r>
            <a:r>
              <a:rPr lang="zh-CN" altLang="en-US" sz="1600" b="1">
                <a:latin typeface="Times New Roman" panose="02020603050405020304"/>
                <a:ea typeface="宋体" panose="02010600030101010101" pitchFamily="2" charset="-122"/>
              </a:rPr>
              <a:t>轴进行如下</a:t>
            </a:r>
            <a:r>
              <a:rPr lang="zh-CN" altLang="en-US" sz="1600" b="1">
                <a:latin typeface="Times New Roman" panose="02020603050405020304"/>
                <a:ea typeface="宋体" panose="02010600030101010101" pitchFamily="2" charset="-122"/>
              </a:rPr>
              <a:t>补偿：</a:t>
            </a:r>
            <a:endParaRPr lang="zh-CN" altLang="en-US" sz="1600" b="1">
              <a:latin typeface="Times New Roman" panose="02020603050405020304"/>
              <a:ea typeface="宋体" panose="02010600030101010101" pitchFamily="2" charset="-122"/>
            </a:endParaRPr>
          </a:p>
        </p:txBody>
      </p:sp>
      <p:sp>
        <p:nvSpPr>
          <p:cNvPr id="7" name="文本框 6"/>
          <p:cNvSpPr txBox="1"/>
          <p:nvPr/>
        </p:nvSpPr>
        <p:spPr>
          <a:xfrm>
            <a:off x="5637530" y="1702118"/>
            <a:ext cx="5080000" cy="337185"/>
          </a:xfrm>
          <a:prstGeom prst="rect">
            <a:avLst/>
          </a:prstGeom>
        </p:spPr>
        <p:txBody>
          <a:bodyPr>
            <a:spAutoFit/>
          </a:bodyPr>
          <a:p>
            <a:pPr defTabSz="266700"/>
            <a:r>
              <a:rPr lang="zh-CN" altLang="en-US" sz="1600" b="1">
                <a:latin typeface="Times New Roman" panose="02020603050405020304"/>
                <a:ea typeface="宋体" panose="02010600030101010101" pitchFamily="2" charset="-122"/>
              </a:rPr>
              <a:t>补偿</a:t>
            </a:r>
            <a:r>
              <a:rPr lang="zh-CN" altLang="en-US" sz="1600" b="1">
                <a:latin typeface="Times New Roman" panose="02020603050405020304"/>
                <a:ea typeface="宋体" panose="02010600030101010101" pitchFamily="2" charset="-122"/>
              </a:rPr>
              <a:t>结果：</a:t>
            </a:r>
            <a:endParaRPr lang="zh-CN" altLang="en-US" sz="1600" b="1">
              <a:latin typeface="Times New Roman" panose="02020603050405020304"/>
              <a:ea typeface="宋体" panose="02010600030101010101" pitchFamily="2"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123190" y="1221105"/>
            <a:ext cx="11471910" cy="1758950"/>
            <a:chOff x="5410200" y="1866581"/>
            <a:chExt cx="6184900" cy="1778319"/>
          </a:xfrm>
          <a:solidFill>
            <a:srgbClr val="049AAB"/>
          </a:solidFill>
        </p:grpSpPr>
        <p:sp>
          <p:nvSpPr>
            <p:cNvPr id="4" name="矩形 3"/>
            <p:cNvSpPr/>
            <p:nvPr/>
          </p:nvSpPr>
          <p:spPr>
            <a:xfrm>
              <a:off x="5410200" y="1866900"/>
              <a:ext cx="6184900" cy="177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4"/>
            <p:cNvGrpSpPr/>
            <p:nvPr/>
          </p:nvGrpSpPr>
          <p:grpSpPr>
            <a:xfrm>
              <a:off x="5642590" y="1866581"/>
              <a:ext cx="5951855" cy="1031741"/>
              <a:chOff x="2543053" y="3800788"/>
              <a:chExt cx="5951855" cy="1031741"/>
            </a:xfrm>
            <a:grpFill/>
          </p:grpSpPr>
          <p:sp>
            <p:nvSpPr>
              <p:cNvPr id="6" name="文本框 5"/>
              <p:cNvSpPr txBox="1"/>
              <p:nvPr/>
            </p:nvSpPr>
            <p:spPr>
              <a:xfrm>
                <a:off x="2774203" y="3800788"/>
                <a:ext cx="3984272" cy="465445"/>
              </a:xfrm>
              <a:prstGeom prst="rect">
                <a:avLst/>
              </a:prstGeom>
              <a:grpFill/>
            </p:spPr>
            <p:txBody>
              <a:bodyPr wrap="square" rtlCol="0">
                <a:spAutoFit/>
              </a:bodyPr>
              <a:lstStyle/>
              <a:p>
                <a:pPr algn="l"/>
                <a:r>
                  <a:rPr lang="zh-CN" altLang="en-US" sz="2400" b="1" dirty="0">
                    <a:solidFill>
                      <a:schemeClr val="bg1"/>
                    </a:solidFill>
                    <a:cs typeface="+mn-ea"/>
                    <a:sym typeface="+mn-lt"/>
                  </a:rPr>
                  <a:t>两种方式实现龙门同步</a:t>
                </a:r>
                <a:endParaRPr lang="zh-CN" sz="2400" b="1" dirty="0">
                  <a:solidFill>
                    <a:schemeClr val="bg1"/>
                  </a:solidFill>
                  <a:cs typeface="+mn-ea"/>
                  <a:sym typeface="+mn-lt"/>
                </a:endParaRPr>
              </a:p>
            </p:txBody>
          </p:sp>
          <p:sp>
            <p:nvSpPr>
              <p:cNvPr id="7" name="文本框 6"/>
              <p:cNvSpPr txBox="1"/>
              <p:nvPr/>
            </p:nvSpPr>
            <p:spPr>
              <a:xfrm>
                <a:off x="2543053" y="4367084"/>
                <a:ext cx="5951855" cy="465445"/>
              </a:xfrm>
              <a:prstGeom prst="rect">
                <a:avLst/>
              </a:prstGeom>
              <a:grpFill/>
            </p:spPr>
            <p:txBody>
              <a:bodyPr wrap="square" rtlCol="0">
                <a:spAutoFit/>
              </a:bodyPr>
              <a:lstStyle/>
              <a:p>
                <a:pPr>
                  <a:lnSpc>
                    <a:spcPct val="150000"/>
                  </a:lnSpc>
                </a:pPr>
                <a:endParaRPr lang="zh-CN" altLang="en-US" sz="1600">
                  <a:solidFill>
                    <a:schemeClr val="bg1"/>
                  </a:solidFill>
                  <a:cs typeface="+mn-ea"/>
                  <a:sym typeface="+mn-lt"/>
                </a:endParaRPr>
              </a:p>
            </p:txBody>
          </p:sp>
        </p:grpSp>
      </p:grpSp>
      <p:sp>
        <p:nvSpPr>
          <p:cNvPr id="9" name="文本框 8"/>
          <p:cNvSpPr txBox="1"/>
          <p:nvPr/>
        </p:nvSpPr>
        <p:spPr>
          <a:xfrm>
            <a:off x="342270" y="507534"/>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龙门</a:t>
            </a:r>
            <a:r>
              <a:rPr lang="zh-CN" altLang="en-US" sz="2800" b="1" dirty="0">
                <a:solidFill>
                  <a:schemeClr val="tx1">
                    <a:lumMod val="65000"/>
                    <a:lumOff val="35000"/>
                  </a:schemeClr>
                </a:solidFill>
                <a:cs typeface="+mn-ea"/>
                <a:sym typeface="+mn-lt"/>
              </a:rPr>
              <a:t>功能</a:t>
            </a:r>
            <a:endParaRPr lang="zh-CN" altLang="en-US" sz="2800" b="1" dirty="0">
              <a:solidFill>
                <a:schemeClr val="tx1">
                  <a:lumMod val="65000"/>
                  <a:lumOff val="35000"/>
                </a:schemeClr>
              </a:solidFill>
              <a:cs typeface="+mn-ea"/>
              <a:sym typeface="+mn-lt"/>
            </a:endParaRPr>
          </a:p>
        </p:txBody>
      </p:sp>
      <p:pic>
        <p:nvPicPr>
          <p:cNvPr id="35" name="图片 35" descr="00c508abc3079e38227046e78648b0f"/>
          <p:cNvPicPr>
            <a:picLocks noChangeAspect="1"/>
          </p:cNvPicPr>
          <p:nvPr/>
        </p:nvPicPr>
        <p:blipFill>
          <a:blip r:embed="rId1"/>
          <a:srcRect r="880"/>
          <a:stretch>
            <a:fillRect/>
          </a:stretch>
        </p:blipFill>
        <p:spPr>
          <a:xfrm>
            <a:off x="1038860" y="1956435"/>
            <a:ext cx="5680710" cy="2439035"/>
          </a:xfrm>
          <a:prstGeom prst="rect">
            <a:avLst/>
          </a:prstGeom>
        </p:spPr>
      </p:pic>
      <p:sp>
        <p:nvSpPr>
          <p:cNvPr id="8" name="文本框 7"/>
          <p:cNvSpPr txBox="1"/>
          <p:nvPr/>
        </p:nvSpPr>
        <p:spPr>
          <a:xfrm>
            <a:off x="1013460" y="1649413"/>
            <a:ext cx="5080000" cy="337185"/>
          </a:xfrm>
          <a:prstGeom prst="rect">
            <a:avLst/>
          </a:prstGeom>
        </p:spPr>
        <p:txBody>
          <a:bodyPr>
            <a:spAutoFit/>
          </a:bodyPr>
          <a:p>
            <a:pPr algn="just" defTabSz="266700"/>
            <a:r>
              <a:rPr lang="zh-CN" altLang="en-US" sz="1600" b="1">
                <a:solidFill>
                  <a:schemeClr val="bg1"/>
                </a:solidFill>
                <a:latin typeface="Times New Roman" panose="02020603050405020304"/>
                <a:ea typeface="宋体" panose="02010600030101010101" pitchFamily="2" charset="-122"/>
              </a:rPr>
              <a:t>方法一：在驱动器层实现龙门功能</a:t>
            </a:r>
            <a:endParaRPr lang="zh-CN" altLang="en-US" sz="1600" b="1">
              <a:latin typeface="Times New Roman" panose="02020603050405020304"/>
              <a:ea typeface="宋体" panose="02010600030101010101" pitchFamily="2" charset="-122"/>
            </a:endParaRPr>
          </a:p>
        </p:txBody>
      </p:sp>
      <p:pic>
        <p:nvPicPr>
          <p:cNvPr id="10" name="图片 9"/>
          <p:cNvPicPr>
            <a:picLocks noChangeAspect="1"/>
          </p:cNvPicPr>
          <p:nvPr/>
        </p:nvPicPr>
        <p:blipFill>
          <a:blip r:embed="rId2"/>
          <a:stretch>
            <a:fillRect/>
          </a:stretch>
        </p:blipFill>
        <p:spPr>
          <a:xfrm>
            <a:off x="4958080" y="3895090"/>
            <a:ext cx="6635750" cy="2711450"/>
          </a:xfrm>
          <a:prstGeom prst="rect">
            <a:avLst/>
          </a:prstGeom>
        </p:spPr>
      </p:pic>
      <p:sp>
        <p:nvSpPr>
          <p:cNvPr id="11" name="文本框 10"/>
          <p:cNvSpPr txBox="1"/>
          <p:nvPr/>
        </p:nvSpPr>
        <p:spPr>
          <a:xfrm>
            <a:off x="5394960" y="3823018"/>
            <a:ext cx="5080000" cy="337185"/>
          </a:xfrm>
          <a:prstGeom prst="rect">
            <a:avLst/>
          </a:prstGeom>
        </p:spPr>
        <p:txBody>
          <a:bodyPr>
            <a:spAutoFit/>
          </a:bodyPr>
          <a:p>
            <a:pPr algn="just" defTabSz="266700"/>
            <a:r>
              <a:rPr lang="zh-CN" altLang="en-US" sz="1600" b="1">
                <a:latin typeface="Times New Roman" panose="02020603050405020304"/>
                <a:ea typeface="宋体" panose="02010600030101010101" pitchFamily="2" charset="-122"/>
              </a:rPr>
              <a:t>方法二：在控制器层通过</a:t>
            </a:r>
            <a:r>
              <a:rPr lang="en-US" altLang="zh-CN" sz="1600" b="1">
                <a:latin typeface="Times New Roman" panose="02020603050405020304"/>
                <a:ea typeface="宋体" panose="02010600030101010101" pitchFamily="2" charset="-122"/>
              </a:rPr>
              <a:t>Master-Slave</a:t>
            </a:r>
            <a:r>
              <a:rPr lang="zh-CN" altLang="en-US" sz="1600" b="1">
                <a:latin typeface="Times New Roman" panose="02020603050405020304"/>
                <a:ea typeface="宋体" panose="02010600030101010101" pitchFamily="2" charset="-122"/>
              </a:rPr>
              <a:t>实现</a:t>
            </a:r>
            <a:endParaRPr lang="zh-CN" altLang="en-US" sz="1600" b="1">
              <a:latin typeface="Times New Roman" panose="02020603050405020304"/>
              <a:ea typeface="宋体" panose="02010600030101010101" pitchFamily="2" charset="-122"/>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0" y="0"/>
            <a:ext cx="4991100" cy="6871976"/>
            <a:chOff x="7200900" y="0"/>
            <a:chExt cx="4991100" cy="6871976"/>
          </a:xfrm>
        </p:grpSpPr>
        <p:sp>
          <p:nvSpPr>
            <p:cNvPr id="4" name="任意多边形: 形状 3"/>
            <p:cNvSpPr/>
            <p:nvPr/>
          </p:nvSpPr>
          <p:spPr>
            <a:xfrm>
              <a:off x="7200900" y="0"/>
              <a:ext cx="4991100" cy="6871976"/>
            </a:xfrm>
            <a:custGeom>
              <a:avLst/>
              <a:gdLst>
                <a:gd name="connsiteX0" fmla="*/ 1329921 w 4991100"/>
                <a:gd name="connsiteY0" fmla="*/ 0 h 6871976"/>
                <a:gd name="connsiteX1" fmla="*/ 4991100 w 4991100"/>
                <a:gd name="connsiteY1" fmla="*/ 0 h 6871976"/>
                <a:gd name="connsiteX2" fmla="*/ 4991100 w 4991100"/>
                <a:gd name="connsiteY2" fmla="*/ 6871976 h 6871976"/>
                <a:gd name="connsiteX3" fmla="*/ 1367344 w 4991100"/>
                <a:gd name="connsiteY3" fmla="*/ 6871976 h 6871976"/>
                <a:gd name="connsiteX4" fmla="*/ 1163717 w 4991100"/>
                <a:gd name="connsiteY4" fmla="*/ 6642835 h 6871976"/>
                <a:gd name="connsiteX5" fmla="*/ 0 w 4991100"/>
                <a:gd name="connsiteY5" fmla="*/ 3416461 h 6871976"/>
                <a:gd name="connsiteX6" fmla="*/ 1115697 w 4991100"/>
                <a:gd name="connsiteY6" fmla="*/ 248808 h 68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6871976">
                  <a:moveTo>
                    <a:pt x="1329921" y="0"/>
                  </a:moveTo>
                  <a:lnTo>
                    <a:pt x="4991100" y="0"/>
                  </a:lnTo>
                  <a:lnTo>
                    <a:pt x="4991100" y="6871976"/>
                  </a:lnTo>
                  <a:lnTo>
                    <a:pt x="1367344" y="6871976"/>
                  </a:lnTo>
                  <a:lnTo>
                    <a:pt x="1163717" y="6642835"/>
                  </a:lnTo>
                  <a:cubicBezTo>
                    <a:pt x="436965" y="5767552"/>
                    <a:pt x="0" y="4643036"/>
                    <a:pt x="0" y="3416461"/>
                  </a:cubicBezTo>
                  <a:cubicBezTo>
                    <a:pt x="0" y="2217144"/>
                    <a:pt x="417759" y="1115400"/>
                    <a:pt x="1115697" y="248808"/>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任意多边形: 形状 4"/>
            <p:cNvSpPr/>
            <p:nvPr/>
          </p:nvSpPr>
          <p:spPr>
            <a:xfrm>
              <a:off x="9438940" y="761486"/>
              <a:ext cx="2753060" cy="5335028"/>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986607" y="1920895"/>
            <a:ext cx="2912977" cy="3016210"/>
          </a:xfrm>
          <a:prstGeom prst="rect">
            <a:avLst/>
          </a:prstGeom>
          <a:noFill/>
        </p:spPr>
        <p:txBody>
          <a:bodyPr wrap="none" rtlCol="0">
            <a:spAutoFit/>
          </a:bodyPr>
          <a:lstStyle/>
          <a:p>
            <a:r>
              <a:rPr lang="en-US" altLang="zh-CN" sz="19000" b="1" dirty="0">
                <a:solidFill>
                  <a:schemeClr val="bg1"/>
                </a:solidFill>
                <a:cs typeface="+mn-ea"/>
                <a:sym typeface="+mn-lt"/>
              </a:rPr>
              <a:t>04</a:t>
            </a:r>
            <a:endParaRPr lang="zh-CN" altLang="en-US" sz="19000" b="1" dirty="0">
              <a:solidFill>
                <a:schemeClr val="bg1"/>
              </a:solidFill>
              <a:cs typeface="+mn-ea"/>
              <a:sym typeface="+mn-lt"/>
            </a:endParaRPr>
          </a:p>
        </p:txBody>
      </p:sp>
      <p:grpSp>
        <p:nvGrpSpPr>
          <p:cNvPr id="11" name="组合 10"/>
          <p:cNvGrpSpPr/>
          <p:nvPr/>
        </p:nvGrpSpPr>
        <p:grpSpPr>
          <a:xfrm>
            <a:off x="5777870" y="1978245"/>
            <a:ext cx="5508172" cy="2901511"/>
            <a:chOff x="5777870" y="2265649"/>
            <a:chExt cx="5508172" cy="2901511"/>
          </a:xfrm>
        </p:grpSpPr>
        <p:sp>
          <p:nvSpPr>
            <p:cNvPr id="8" name="文本框 7"/>
            <p:cNvSpPr txBox="1"/>
            <p:nvPr/>
          </p:nvSpPr>
          <p:spPr>
            <a:xfrm>
              <a:off x="5777870" y="2265649"/>
              <a:ext cx="2926080" cy="922020"/>
            </a:xfrm>
            <a:prstGeom prst="rect">
              <a:avLst/>
            </a:prstGeom>
            <a:noFill/>
          </p:spPr>
          <p:txBody>
            <a:bodyPr wrap="none" rtlCol="0">
              <a:spAutoFit/>
            </a:bodyPr>
            <a:lstStyle/>
            <a:p>
              <a:r>
                <a:rPr lang="zh-CN" altLang="en-US" sz="5400" b="1" dirty="0">
                  <a:solidFill>
                    <a:schemeClr val="tx1">
                      <a:lumMod val="65000"/>
                      <a:lumOff val="35000"/>
                    </a:schemeClr>
                  </a:solidFill>
                  <a:cs typeface="+mn-ea"/>
                  <a:sym typeface="+mn-lt"/>
                </a:rPr>
                <a:t>应用场景</a:t>
              </a:r>
              <a:endParaRPr lang="zh-CN" altLang="en-US" sz="5400" b="1" dirty="0">
                <a:solidFill>
                  <a:schemeClr val="tx1">
                    <a:lumMod val="65000"/>
                    <a:lumOff val="35000"/>
                  </a:schemeClr>
                </a:solidFill>
                <a:cs typeface="+mn-ea"/>
                <a:sym typeface="+mn-lt"/>
              </a:endParaRPr>
            </a:p>
          </p:txBody>
        </p:sp>
        <p:sp>
          <p:nvSpPr>
            <p:cNvPr id="9" name="文本框 8"/>
            <p:cNvSpPr txBox="1"/>
            <p:nvPr/>
          </p:nvSpPr>
          <p:spPr>
            <a:xfrm>
              <a:off x="5777870" y="3390900"/>
              <a:ext cx="5508172" cy="645160"/>
            </a:xfrm>
            <a:prstGeom prst="rect">
              <a:avLst/>
            </a:prstGeom>
            <a:noFill/>
          </p:spPr>
          <p:txBody>
            <a:bodyPr wrap="square" rtlCol="0">
              <a:spAutoFit/>
            </a:bodyPr>
            <a:lstStyle/>
            <a:p>
              <a:pPr>
                <a:lnSpc>
                  <a:spcPct val="150000"/>
                </a:lnSpc>
              </a:pPr>
              <a:r>
                <a:rPr lang="zh-CN" altLang="en-US" sz="1200" dirty="0">
                  <a:solidFill>
                    <a:schemeClr val="tx1">
                      <a:lumMod val="50000"/>
                      <a:lumOff val="50000"/>
                    </a:schemeClr>
                  </a:solidFill>
                  <a:cs typeface="+mn-ea"/>
                  <a:sym typeface="+mn-lt"/>
                </a:rPr>
                <a:t>在半导体应用领域，对产品的性能有极高的要求，</a:t>
              </a:r>
              <a:r>
                <a:rPr lang="en-US" altLang="zh-CN" sz="1200" dirty="0">
                  <a:solidFill>
                    <a:schemeClr val="tx1">
                      <a:lumMod val="50000"/>
                      <a:lumOff val="50000"/>
                    </a:schemeClr>
                  </a:solidFill>
                  <a:cs typeface="+mn-ea"/>
                  <a:sym typeface="+mn-lt"/>
                </a:rPr>
                <a:t>K6</a:t>
              </a:r>
              <a:r>
                <a:rPr lang="zh-CN" altLang="en-US" sz="1200" dirty="0">
                  <a:solidFill>
                    <a:schemeClr val="tx1">
                      <a:lumMod val="50000"/>
                      <a:lumOff val="50000"/>
                    </a:schemeClr>
                  </a:solidFill>
                  <a:cs typeface="+mn-ea"/>
                  <a:sym typeface="+mn-lt"/>
                </a:rPr>
                <a:t>作为国产高端运动控制器能很好满足这样的工况，在运控</a:t>
              </a:r>
              <a:r>
                <a:rPr lang="zh-CN" altLang="en-US" sz="1200" dirty="0">
                  <a:solidFill>
                    <a:schemeClr val="tx1">
                      <a:lumMod val="50000"/>
                      <a:lumOff val="50000"/>
                    </a:schemeClr>
                  </a:solidFill>
                  <a:cs typeface="+mn-ea"/>
                  <a:sym typeface="+mn-lt"/>
                </a:rPr>
                <a:t>皇冠</a:t>
              </a:r>
              <a:r>
                <a:rPr lang="en-US" altLang="zh-CN" sz="1200" dirty="0">
                  <a:solidFill>
                    <a:schemeClr val="tx1">
                      <a:lumMod val="50000"/>
                      <a:lumOff val="50000"/>
                    </a:schemeClr>
                  </a:solidFill>
                  <a:cs typeface="+mn-ea"/>
                  <a:sym typeface="+mn-lt"/>
                </a:rPr>
                <a:t>wire bonding</a:t>
              </a:r>
              <a:r>
                <a:rPr lang="zh-CN" altLang="en-US" sz="1200" dirty="0">
                  <a:solidFill>
                    <a:schemeClr val="tx1">
                      <a:lumMod val="50000"/>
                      <a:lumOff val="50000"/>
                    </a:schemeClr>
                  </a:solidFill>
                  <a:cs typeface="+mn-ea"/>
                  <a:sym typeface="+mn-lt"/>
                </a:rPr>
                <a:t>工艺中更是有出色的</a:t>
              </a:r>
              <a:r>
                <a:rPr lang="zh-CN" altLang="en-US" sz="1200" dirty="0">
                  <a:solidFill>
                    <a:schemeClr val="tx1">
                      <a:lumMod val="50000"/>
                      <a:lumOff val="50000"/>
                    </a:schemeClr>
                  </a:solidFill>
                  <a:cs typeface="+mn-ea"/>
                  <a:sym typeface="+mn-lt"/>
                </a:rPr>
                <a:t>表现。</a:t>
              </a:r>
              <a:endParaRPr lang="zh-CN" altLang="en-US" sz="1200" dirty="0">
                <a:solidFill>
                  <a:schemeClr val="tx1">
                    <a:lumMod val="50000"/>
                    <a:lumOff val="50000"/>
                  </a:schemeClr>
                </a:solidFill>
                <a:cs typeface="+mn-ea"/>
                <a:sym typeface="+mn-lt"/>
              </a:endParaRPr>
            </a:p>
          </p:txBody>
        </p:sp>
        <p:sp>
          <p:nvSpPr>
            <p:cNvPr id="10" name="矩形: 圆角 9"/>
            <p:cNvSpPr/>
            <p:nvPr/>
          </p:nvSpPr>
          <p:spPr>
            <a:xfrm>
              <a:off x="5777870" y="4699160"/>
              <a:ext cx="1875972" cy="468000"/>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PART. 04</a:t>
              </a:r>
              <a:endParaRPr lang="zh-CN" altLang="en-US" b="1" dirty="0">
                <a:cs typeface="+mn-ea"/>
                <a:sym typeface="+mn-lt"/>
              </a:endParaRPr>
            </a:p>
          </p:txBody>
        </p:sp>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文本框 17"/>
          <p:cNvSpPr txBox="1"/>
          <p:nvPr/>
        </p:nvSpPr>
        <p:spPr>
          <a:xfrm>
            <a:off x="1088390" y="1931035"/>
            <a:ext cx="1451610" cy="460375"/>
          </a:xfrm>
          <a:prstGeom prst="rect">
            <a:avLst/>
          </a:prstGeom>
          <a:noFill/>
        </p:spPr>
        <p:txBody>
          <a:bodyPr wrap="square" rtlCol="0">
            <a:spAutoFit/>
          </a:bodyPr>
          <a:lstStyle/>
          <a:p>
            <a:pPr algn="r"/>
            <a:r>
              <a:rPr lang="zh-CN" altLang="en-US" sz="2400" b="1" dirty="0">
                <a:solidFill>
                  <a:schemeClr val="tx1">
                    <a:lumMod val="65000"/>
                    <a:lumOff val="35000"/>
                  </a:schemeClr>
                </a:solidFill>
                <a:cs typeface="+mn-ea"/>
                <a:sym typeface="+mn-lt"/>
              </a:rPr>
              <a:t>引线</a:t>
            </a:r>
            <a:r>
              <a:rPr lang="zh-CN" altLang="en-US" sz="2400" b="1" dirty="0">
                <a:solidFill>
                  <a:schemeClr val="tx1">
                    <a:lumMod val="65000"/>
                    <a:lumOff val="35000"/>
                  </a:schemeClr>
                </a:solidFill>
                <a:cs typeface="+mn-ea"/>
                <a:sym typeface="+mn-lt"/>
              </a:rPr>
              <a:t>键合</a:t>
            </a:r>
            <a:endParaRPr lang="zh-CN" altLang="en-US" sz="2400" b="1" dirty="0">
              <a:solidFill>
                <a:schemeClr val="tx1">
                  <a:lumMod val="65000"/>
                  <a:lumOff val="35000"/>
                </a:schemeClr>
              </a:solidFill>
              <a:cs typeface="+mn-ea"/>
              <a:sym typeface="+mn-lt"/>
            </a:endParaRPr>
          </a:p>
        </p:txBody>
      </p:sp>
      <p:sp>
        <p:nvSpPr>
          <p:cNvPr id="16" name="文本框 15"/>
          <p:cNvSpPr txBox="1"/>
          <p:nvPr/>
        </p:nvSpPr>
        <p:spPr>
          <a:xfrm>
            <a:off x="521970" y="1652270"/>
            <a:ext cx="1064260" cy="829945"/>
          </a:xfrm>
          <a:prstGeom prst="rect">
            <a:avLst/>
          </a:prstGeom>
          <a:noFill/>
        </p:spPr>
        <p:txBody>
          <a:bodyPr wrap="square" rtlCol="0">
            <a:spAutoFit/>
          </a:bodyPr>
          <a:lstStyle/>
          <a:p>
            <a:r>
              <a:rPr lang="zh-CN" altLang="en-US" sz="4800" b="1" dirty="0">
                <a:solidFill>
                  <a:srgbClr val="049AAB"/>
                </a:solidFill>
                <a:cs typeface="+mn-ea"/>
                <a:sym typeface="+mn-lt"/>
              </a:rPr>
              <a:t>１</a:t>
            </a:r>
            <a:endParaRPr lang="zh-CN" altLang="en-US" sz="4800" b="1" dirty="0">
              <a:solidFill>
                <a:srgbClr val="049AAB"/>
              </a:solidFill>
              <a:cs typeface="+mn-ea"/>
              <a:sym typeface="+mn-lt"/>
            </a:endParaRPr>
          </a:p>
        </p:txBody>
      </p:sp>
      <p:sp>
        <p:nvSpPr>
          <p:cNvPr id="14" name="文本框 13"/>
          <p:cNvSpPr txBox="1"/>
          <p:nvPr/>
        </p:nvSpPr>
        <p:spPr>
          <a:xfrm>
            <a:off x="4885055" y="1918335"/>
            <a:ext cx="1473835" cy="460375"/>
          </a:xfrm>
          <a:prstGeom prst="rect">
            <a:avLst/>
          </a:prstGeom>
          <a:noFill/>
        </p:spPr>
        <p:txBody>
          <a:bodyPr wrap="square" rtlCol="0">
            <a:spAutoFit/>
          </a:bodyPr>
          <a:lstStyle/>
          <a:p>
            <a:pPr algn="r"/>
            <a:r>
              <a:rPr lang="zh-CN" altLang="en-US" sz="2400" b="1" dirty="0">
                <a:solidFill>
                  <a:schemeClr val="tx1">
                    <a:lumMod val="65000"/>
                    <a:lumOff val="35000"/>
                  </a:schemeClr>
                </a:solidFill>
                <a:cs typeface="+mn-ea"/>
                <a:sym typeface="+mn-lt"/>
              </a:rPr>
              <a:t>激光加工</a:t>
            </a:r>
            <a:r>
              <a:rPr lang="en-US" altLang="zh-CN" sz="2400" b="1" dirty="0">
                <a:solidFill>
                  <a:schemeClr val="tx1">
                    <a:lumMod val="65000"/>
                    <a:lumOff val="35000"/>
                  </a:schemeClr>
                </a:solidFill>
                <a:cs typeface="+mn-ea"/>
                <a:sym typeface="+mn-lt"/>
              </a:rPr>
              <a:t> </a:t>
            </a:r>
            <a:endParaRPr lang="en-US" altLang="zh-CN" sz="2400" b="1" dirty="0">
              <a:solidFill>
                <a:schemeClr val="tx1">
                  <a:lumMod val="65000"/>
                  <a:lumOff val="35000"/>
                </a:schemeClr>
              </a:solidFill>
              <a:cs typeface="+mn-ea"/>
              <a:sym typeface="+mn-lt"/>
            </a:endParaRPr>
          </a:p>
        </p:txBody>
      </p:sp>
      <p:sp>
        <p:nvSpPr>
          <p:cNvPr id="12" name="文本框 11"/>
          <p:cNvSpPr txBox="1"/>
          <p:nvPr/>
        </p:nvSpPr>
        <p:spPr>
          <a:xfrm>
            <a:off x="4478020" y="1652270"/>
            <a:ext cx="867410" cy="829945"/>
          </a:xfrm>
          <a:prstGeom prst="rect">
            <a:avLst/>
          </a:prstGeom>
          <a:noFill/>
        </p:spPr>
        <p:txBody>
          <a:bodyPr wrap="square" rtlCol="0">
            <a:spAutoFit/>
          </a:bodyPr>
          <a:lstStyle/>
          <a:p>
            <a:r>
              <a:rPr lang="en-US" altLang="zh-CN" sz="4800" b="1" dirty="0">
                <a:solidFill>
                  <a:srgbClr val="F6AB00"/>
                </a:solidFill>
                <a:cs typeface="+mn-ea"/>
                <a:sym typeface="+mn-lt"/>
              </a:rPr>
              <a:t>2</a:t>
            </a:r>
            <a:endParaRPr lang="zh-CN" altLang="en-US" sz="4800" b="1" dirty="0">
              <a:solidFill>
                <a:srgbClr val="F6AB00"/>
              </a:solidFill>
              <a:cs typeface="+mn-ea"/>
              <a:sym typeface="+mn-lt"/>
            </a:endParaRPr>
          </a:p>
        </p:txBody>
      </p:sp>
      <p:cxnSp>
        <p:nvCxnSpPr>
          <p:cNvPr id="10" name="直接连接符 9"/>
          <p:cNvCxnSpPr/>
          <p:nvPr/>
        </p:nvCxnSpPr>
        <p:spPr>
          <a:xfrm>
            <a:off x="914400" y="3467100"/>
            <a:ext cx="2209800" cy="0"/>
          </a:xfrm>
          <a:prstGeom prst="line">
            <a:avLst/>
          </a:prstGeom>
          <a:ln>
            <a:solidFill>
              <a:srgbClr val="2C3F8C"/>
            </a:solidFill>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706120" y="2482215"/>
            <a:ext cx="2655570" cy="829945"/>
          </a:xfrm>
          <a:prstGeom prst="rect">
            <a:avLst/>
          </a:prstGeom>
          <a:noFill/>
        </p:spPr>
        <p:txBody>
          <a:bodyPr wrap="square" rtlCol="0">
            <a:spAutoFit/>
          </a:bodyPr>
          <a:lstStyle/>
          <a:p>
            <a:pPr>
              <a:lnSpc>
                <a:spcPct val="150000"/>
              </a:lnSpc>
            </a:pPr>
            <a:r>
              <a:rPr lang="en-US" altLang="zh-CN" sz="1600" dirty="0">
                <a:solidFill>
                  <a:schemeClr val="tx1">
                    <a:lumMod val="65000"/>
                    <a:lumOff val="35000"/>
                  </a:schemeClr>
                </a:solidFill>
                <a:cs typeface="+mn-ea"/>
                <a:sym typeface="+mn-lt"/>
              </a:rPr>
              <a:t>Wire bonding</a:t>
            </a:r>
            <a:r>
              <a:rPr lang="zh-CN" altLang="en-US" sz="1600" dirty="0">
                <a:solidFill>
                  <a:schemeClr val="tx1">
                    <a:lumMod val="65000"/>
                    <a:lumOff val="35000"/>
                  </a:schemeClr>
                </a:solidFill>
                <a:cs typeface="+mn-ea"/>
                <a:sym typeface="+mn-lt"/>
              </a:rPr>
              <a:t>运控设备，</a:t>
            </a:r>
            <a:endParaRPr lang="zh-CN" altLang="en-US" sz="1600" dirty="0">
              <a:solidFill>
                <a:schemeClr val="tx1">
                  <a:lumMod val="65000"/>
                  <a:lumOff val="35000"/>
                </a:schemeClr>
              </a:solidFill>
              <a:cs typeface="+mn-ea"/>
              <a:sym typeface="+mn-lt"/>
            </a:endParaRPr>
          </a:p>
          <a:p>
            <a:pPr>
              <a:lnSpc>
                <a:spcPct val="150000"/>
              </a:lnSpc>
            </a:pPr>
            <a:r>
              <a:rPr lang="en-US" altLang="zh-CN" sz="1600" dirty="0">
                <a:solidFill>
                  <a:schemeClr val="tx1">
                    <a:lumMod val="65000"/>
                    <a:lumOff val="35000"/>
                  </a:schemeClr>
                </a:solidFill>
                <a:cs typeface="+mn-ea"/>
                <a:sym typeface="+mn-lt"/>
              </a:rPr>
              <a:t>Z</a:t>
            </a:r>
            <a:r>
              <a:rPr lang="zh-CN" altLang="en-US" sz="1600" dirty="0">
                <a:solidFill>
                  <a:schemeClr val="tx1">
                    <a:lumMod val="65000"/>
                    <a:lumOff val="35000"/>
                  </a:schemeClr>
                </a:solidFill>
                <a:cs typeface="+mn-ea"/>
                <a:sym typeface="+mn-lt"/>
              </a:rPr>
              <a:t>轴加速度达到</a:t>
            </a:r>
            <a:r>
              <a:rPr lang="en-US" altLang="zh-CN" sz="1600" dirty="0">
                <a:solidFill>
                  <a:schemeClr val="tx1">
                    <a:lumMod val="65000"/>
                    <a:lumOff val="35000"/>
                  </a:schemeClr>
                </a:solidFill>
                <a:cs typeface="+mn-ea"/>
                <a:sym typeface="+mn-lt"/>
              </a:rPr>
              <a:t>100G</a:t>
            </a:r>
            <a:r>
              <a:rPr lang="zh-CN" altLang="en-US" sz="1600" dirty="0">
                <a:solidFill>
                  <a:schemeClr val="tx1">
                    <a:lumMod val="65000"/>
                    <a:lumOff val="35000"/>
                  </a:schemeClr>
                </a:solidFill>
                <a:cs typeface="+mn-ea"/>
                <a:sym typeface="+mn-lt"/>
              </a:rPr>
              <a:t>。</a:t>
            </a:r>
            <a:r>
              <a:rPr lang="en-US" altLang="zh-CN" sz="1600" dirty="0">
                <a:solidFill>
                  <a:schemeClr val="tx1">
                    <a:lumMod val="65000"/>
                    <a:lumOff val="35000"/>
                  </a:schemeClr>
                </a:solidFill>
                <a:cs typeface="+mn-ea"/>
                <a:sym typeface="+mn-lt"/>
              </a:rPr>
              <a:t> </a:t>
            </a:r>
            <a:endParaRPr lang="zh-CN" altLang="en-US" sz="1600" dirty="0">
              <a:solidFill>
                <a:schemeClr val="tx1">
                  <a:lumMod val="65000"/>
                  <a:lumOff val="35000"/>
                </a:schemeClr>
              </a:solidFill>
              <a:cs typeface="+mn-ea"/>
              <a:sym typeface="+mn-lt"/>
            </a:endParaRPr>
          </a:p>
        </p:txBody>
      </p:sp>
      <p:sp>
        <p:nvSpPr>
          <p:cNvPr id="32" name="文本框 31"/>
          <p:cNvSpPr txBox="1"/>
          <p:nvPr/>
        </p:nvSpPr>
        <p:spPr>
          <a:xfrm>
            <a:off x="342270" y="507534"/>
            <a:ext cx="2339102" cy="52322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产品应用场景</a:t>
            </a:r>
            <a:endParaRPr lang="zh-CN" altLang="en-US" sz="2400" b="1" dirty="0">
              <a:solidFill>
                <a:schemeClr val="tx1">
                  <a:lumMod val="65000"/>
                  <a:lumOff val="35000"/>
                </a:schemeClr>
              </a:solidFill>
              <a:cs typeface="+mn-ea"/>
              <a:sym typeface="+mn-lt"/>
            </a:endParaRPr>
          </a:p>
        </p:txBody>
      </p:sp>
      <p:pic>
        <p:nvPicPr>
          <p:cNvPr id="36" name="图片 35"/>
          <p:cNvPicPr>
            <a:picLocks noChangeAspect="1"/>
          </p:cNvPicPr>
          <p:nvPr/>
        </p:nvPicPr>
        <p:blipFill>
          <a:blip r:embed="rId1"/>
          <a:stretch>
            <a:fillRect/>
          </a:stretch>
        </p:blipFill>
        <p:spPr>
          <a:xfrm>
            <a:off x="718820" y="3699510"/>
            <a:ext cx="2522220" cy="1979930"/>
          </a:xfrm>
          <a:prstGeom prst="rect">
            <a:avLst/>
          </a:prstGeom>
        </p:spPr>
      </p:pic>
      <p:cxnSp>
        <p:nvCxnSpPr>
          <p:cNvPr id="37" name="直接连接符 36"/>
          <p:cNvCxnSpPr/>
          <p:nvPr/>
        </p:nvCxnSpPr>
        <p:spPr>
          <a:xfrm>
            <a:off x="4591685" y="3467100"/>
            <a:ext cx="2209800" cy="0"/>
          </a:xfrm>
          <a:prstGeom prst="line">
            <a:avLst/>
          </a:prstGeom>
          <a:ln>
            <a:solidFill>
              <a:srgbClr val="2C3F8C"/>
            </a:solidFill>
          </a:ln>
        </p:spPr>
        <p:style>
          <a:lnRef idx="1">
            <a:schemeClr val="accent1"/>
          </a:lnRef>
          <a:fillRef idx="0">
            <a:schemeClr val="accent1"/>
          </a:fillRef>
          <a:effectRef idx="0">
            <a:schemeClr val="accent1"/>
          </a:effectRef>
          <a:fontRef idx="minor">
            <a:schemeClr val="tx1"/>
          </a:fontRef>
        </p:style>
      </p:cxnSp>
      <p:sp>
        <p:nvSpPr>
          <p:cNvPr id="38" name="文本框 37"/>
          <p:cNvSpPr txBox="1"/>
          <p:nvPr/>
        </p:nvSpPr>
        <p:spPr>
          <a:xfrm>
            <a:off x="4383405" y="2482215"/>
            <a:ext cx="2655570" cy="829945"/>
          </a:xfrm>
          <a:prstGeom prst="rect">
            <a:avLst/>
          </a:prstGeom>
          <a:noFill/>
        </p:spPr>
        <p:txBody>
          <a:bodyPr wrap="square" rtlCol="0">
            <a:spAutoFit/>
          </a:bodyPr>
          <a:p>
            <a:pPr>
              <a:lnSpc>
                <a:spcPct val="150000"/>
              </a:lnSpc>
            </a:pPr>
            <a:r>
              <a:rPr lang="zh-CN" altLang="en-US" sz="1600" dirty="0">
                <a:solidFill>
                  <a:schemeClr val="tx1">
                    <a:lumMod val="65000"/>
                    <a:lumOff val="35000"/>
                  </a:schemeClr>
                </a:solidFill>
                <a:cs typeface="+mn-ea"/>
                <a:sym typeface="+mn-lt"/>
              </a:rPr>
              <a:t>高</a:t>
            </a:r>
            <a:r>
              <a:rPr lang="zh-CN" altLang="en-US" sz="1600" dirty="0">
                <a:solidFill>
                  <a:schemeClr val="tx1">
                    <a:lumMod val="65000"/>
                    <a:lumOff val="35000"/>
                  </a:schemeClr>
                </a:solidFill>
                <a:cs typeface="+mn-ea"/>
                <a:sym typeface="+mn-lt"/>
              </a:rPr>
              <a:t>精度多轴插补运动，</a:t>
            </a:r>
            <a:r>
              <a:rPr lang="en-US" sz="1600" dirty="0">
                <a:solidFill>
                  <a:schemeClr val="tx1">
                    <a:lumMod val="65000"/>
                    <a:lumOff val="35000"/>
                  </a:schemeClr>
                </a:solidFill>
                <a:cs typeface="+mn-ea"/>
                <a:sym typeface="+mn-lt"/>
              </a:rPr>
              <a:t>EtherCAT</a:t>
            </a:r>
            <a:r>
              <a:rPr lang="zh-CN" altLang="en-US" sz="1600" dirty="0">
                <a:solidFill>
                  <a:schemeClr val="tx1">
                    <a:lumMod val="65000"/>
                    <a:lumOff val="35000"/>
                  </a:schemeClr>
                </a:solidFill>
                <a:cs typeface="+mn-ea"/>
                <a:sym typeface="+mn-lt"/>
              </a:rPr>
              <a:t>同步</a:t>
            </a:r>
            <a:r>
              <a:rPr lang="zh-CN" altLang="en-US" sz="1600" dirty="0">
                <a:solidFill>
                  <a:schemeClr val="tx1">
                    <a:lumMod val="65000"/>
                    <a:lumOff val="35000"/>
                  </a:schemeClr>
                </a:solidFill>
                <a:cs typeface="+mn-ea"/>
                <a:sym typeface="+mn-lt"/>
              </a:rPr>
              <a:t>控制。</a:t>
            </a:r>
            <a:endParaRPr lang="zh-CN" altLang="en-US" sz="1600" dirty="0">
              <a:solidFill>
                <a:schemeClr val="tx1">
                  <a:lumMod val="65000"/>
                  <a:lumOff val="35000"/>
                </a:schemeClr>
              </a:solidFill>
              <a:cs typeface="+mn-ea"/>
              <a:sym typeface="+mn-lt"/>
            </a:endParaRPr>
          </a:p>
        </p:txBody>
      </p:sp>
      <p:pic>
        <p:nvPicPr>
          <p:cNvPr id="40" name="图片 39"/>
          <p:cNvPicPr>
            <a:picLocks noChangeAspect="1"/>
          </p:cNvPicPr>
          <p:nvPr/>
        </p:nvPicPr>
        <p:blipFill>
          <a:blip r:embed="rId2"/>
          <a:stretch>
            <a:fillRect/>
          </a:stretch>
        </p:blipFill>
        <p:spPr>
          <a:xfrm>
            <a:off x="4478020" y="3699510"/>
            <a:ext cx="2522220" cy="1979930"/>
          </a:xfrm>
          <a:prstGeom prst="rect">
            <a:avLst/>
          </a:prstGeom>
        </p:spPr>
      </p:pic>
      <p:sp>
        <p:nvSpPr>
          <p:cNvPr id="41" name="文本框 40"/>
          <p:cNvSpPr txBox="1"/>
          <p:nvPr/>
        </p:nvSpPr>
        <p:spPr>
          <a:xfrm>
            <a:off x="8185785" y="1909445"/>
            <a:ext cx="1899285" cy="460375"/>
          </a:xfrm>
          <a:prstGeom prst="rect">
            <a:avLst/>
          </a:prstGeom>
          <a:noFill/>
        </p:spPr>
        <p:txBody>
          <a:bodyPr wrap="square" rtlCol="0">
            <a:spAutoFit/>
          </a:bodyPr>
          <a:p>
            <a:pPr algn="r"/>
            <a:r>
              <a:rPr lang="zh-CN" altLang="en-US" sz="2400" b="1" dirty="0">
                <a:solidFill>
                  <a:schemeClr val="tx1">
                    <a:lumMod val="65000"/>
                    <a:lumOff val="35000"/>
                  </a:schemeClr>
                </a:solidFill>
                <a:cs typeface="+mn-ea"/>
                <a:sym typeface="+mn-lt"/>
              </a:rPr>
              <a:t>光</a:t>
            </a:r>
            <a:r>
              <a:rPr lang="zh-CN" altLang="en-US" sz="2400" b="1" dirty="0">
                <a:solidFill>
                  <a:schemeClr val="tx1">
                    <a:lumMod val="65000"/>
                    <a:lumOff val="35000"/>
                  </a:schemeClr>
                </a:solidFill>
                <a:cs typeface="+mn-ea"/>
                <a:sym typeface="+mn-lt"/>
              </a:rPr>
              <a:t>刻设备</a:t>
            </a:r>
            <a:endParaRPr lang="zh-CN" altLang="en-US" sz="2400" b="1" dirty="0">
              <a:solidFill>
                <a:schemeClr val="tx1">
                  <a:lumMod val="65000"/>
                  <a:lumOff val="35000"/>
                </a:schemeClr>
              </a:solidFill>
              <a:cs typeface="+mn-ea"/>
              <a:sym typeface="+mn-lt"/>
            </a:endParaRPr>
          </a:p>
        </p:txBody>
      </p:sp>
      <p:cxnSp>
        <p:nvCxnSpPr>
          <p:cNvPr id="42" name="直接连接符 41"/>
          <p:cNvCxnSpPr/>
          <p:nvPr/>
        </p:nvCxnSpPr>
        <p:spPr>
          <a:xfrm>
            <a:off x="8561705" y="3467100"/>
            <a:ext cx="2209800" cy="0"/>
          </a:xfrm>
          <a:prstGeom prst="line">
            <a:avLst/>
          </a:prstGeom>
          <a:ln>
            <a:solidFill>
              <a:srgbClr val="2C3F8C"/>
            </a:solidFill>
          </a:ln>
        </p:spPr>
        <p:style>
          <a:lnRef idx="1">
            <a:schemeClr val="accent1"/>
          </a:lnRef>
          <a:fillRef idx="0">
            <a:schemeClr val="accent1"/>
          </a:fillRef>
          <a:effectRef idx="0">
            <a:schemeClr val="accent1"/>
          </a:effectRef>
          <a:fontRef idx="minor">
            <a:schemeClr val="tx1"/>
          </a:fontRef>
        </p:style>
      </p:cxnSp>
      <p:sp>
        <p:nvSpPr>
          <p:cNvPr id="43" name="文本框 42"/>
          <p:cNvSpPr txBox="1"/>
          <p:nvPr/>
        </p:nvSpPr>
        <p:spPr>
          <a:xfrm>
            <a:off x="8353425" y="2482215"/>
            <a:ext cx="2655570" cy="829945"/>
          </a:xfrm>
          <a:prstGeom prst="rect">
            <a:avLst/>
          </a:prstGeom>
          <a:noFill/>
        </p:spPr>
        <p:txBody>
          <a:bodyPr wrap="square" rtlCol="0">
            <a:spAutoFit/>
          </a:bodyPr>
          <a:p>
            <a:pPr>
              <a:lnSpc>
                <a:spcPct val="150000"/>
              </a:lnSpc>
            </a:pPr>
            <a:r>
              <a:rPr lang="en-US" altLang="zh-CN" sz="1600" dirty="0">
                <a:solidFill>
                  <a:schemeClr val="tx1">
                    <a:lumMod val="65000"/>
                    <a:lumOff val="35000"/>
                  </a:schemeClr>
                </a:solidFill>
                <a:cs typeface="+mn-ea"/>
                <a:sym typeface="+mn-lt"/>
              </a:rPr>
              <a:t>Laser</a:t>
            </a: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Direct</a:t>
            </a:r>
            <a:r>
              <a:rPr lang="zh-CN" altLang="en-US" sz="1600" dirty="0">
                <a:solidFill>
                  <a:schemeClr val="tx1">
                    <a:lumMod val="65000"/>
                    <a:lumOff val="35000"/>
                  </a:schemeClr>
                </a:solidFill>
                <a:cs typeface="+mn-ea"/>
                <a:sym typeface="+mn-lt"/>
              </a:rPr>
              <a:t>　</a:t>
            </a:r>
            <a:r>
              <a:rPr lang="en-US" altLang="zh-CN" sz="1600" dirty="0">
                <a:solidFill>
                  <a:schemeClr val="tx1">
                    <a:lumMod val="65000"/>
                    <a:lumOff val="35000"/>
                  </a:schemeClr>
                </a:solidFill>
                <a:cs typeface="+mn-ea"/>
                <a:sym typeface="+mn-lt"/>
              </a:rPr>
              <a:t>Image</a:t>
            </a:r>
            <a:endParaRPr lang="zh-CN" altLang="en-US" sz="1600" dirty="0">
              <a:solidFill>
                <a:schemeClr val="tx1">
                  <a:lumMod val="65000"/>
                  <a:lumOff val="35000"/>
                </a:schemeClr>
              </a:solidFill>
              <a:cs typeface="+mn-ea"/>
              <a:sym typeface="+mn-lt"/>
            </a:endParaRPr>
          </a:p>
          <a:p>
            <a:pPr>
              <a:lnSpc>
                <a:spcPct val="150000"/>
              </a:lnSpc>
            </a:pPr>
            <a:r>
              <a:rPr lang="zh-CN" altLang="en-US" sz="1600" dirty="0">
                <a:solidFill>
                  <a:schemeClr val="tx1">
                    <a:lumMod val="65000"/>
                    <a:lumOff val="35000"/>
                  </a:schemeClr>
                </a:solidFill>
                <a:cs typeface="+mn-ea"/>
                <a:sym typeface="+mn-lt"/>
              </a:rPr>
              <a:t>实现</a:t>
            </a:r>
            <a:r>
              <a:rPr lang="zh-CN" altLang="en-US" sz="1600" dirty="0">
                <a:solidFill>
                  <a:schemeClr val="tx1">
                    <a:lumMod val="65000"/>
                    <a:lumOff val="35000"/>
                  </a:schemeClr>
                </a:solidFill>
                <a:cs typeface="+mn-ea"/>
                <a:sym typeface="+mn-lt"/>
              </a:rPr>
              <a:t>纳米级控制</a:t>
            </a:r>
            <a:r>
              <a:rPr lang="zh-CN" altLang="en-US" sz="1600" dirty="0">
                <a:solidFill>
                  <a:schemeClr val="tx1">
                    <a:lumMod val="65000"/>
                    <a:lumOff val="35000"/>
                  </a:schemeClr>
                </a:solidFill>
                <a:cs typeface="+mn-ea"/>
                <a:sym typeface="+mn-lt"/>
              </a:rPr>
              <a:t>精度。</a:t>
            </a:r>
            <a:r>
              <a:rPr lang="en-US" altLang="zh-CN" sz="1600" dirty="0">
                <a:solidFill>
                  <a:schemeClr val="tx1">
                    <a:lumMod val="65000"/>
                    <a:lumOff val="35000"/>
                  </a:schemeClr>
                </a:solidFill>
                <a:cs typeface="+mn-ea"/>
                <a:sym typeface="+mn-lt"/>
              </a:rPr>
              <a:t> </a:t>
            </a:r>
            <a:endParaRPr lang="zh-CN" altLang="en-US" sz="1600" dirty="0">
              <a:solidFill>
                <a:schemeClr val="tx1">
                  <a:lumMod val="65000"/>
                  <a:lumOff val="35000"/>
                </a:schemeClr>
              </a:solidFill>
              <a:cs typeface="+mn-ea"/>
              <a:sym typeface="+mn-lt"/>
            </a:endParaRPr>
          </a:p>
        </p:txBody>
      </p:sp>
      <p:sp>
        <p:nvSpPr>
          <p:cNvPr id="46" name="文本框 45"/>
          <p:cNvSpPr txBox="1"/>
          <p:nvPr/>
        </p:nvSpPr>
        <p:spPr>
          <a:xfrm>
            <a:off x="8110220" y="1652270"/>
            <a:ext cx="1064260" cy="829945"/>
          </a:xfrm>
          <a:prstGeom prst="rect">
            <a:avLst/>
          </a:prstGeom>
          <a:noFill/>
        </p:spPr>
        <p:txBody>
          <a:bodyPr wrap="square" rtlCol="0">
            <a:spAutoFit/>
          </a:bodyPr>
          <a:p>
            <a:r>
              <a:rPr lang="zh-CN" altLang="en-US" sz="4800" b="1" dirty="0">
                <a:solidFill>
                  <a:srgbClr val="049AAB"/>
                </a:solidFill>
                <a:cs typeface="+mn-ea"/>
                <a:sym typeface="+mn-lt"/>
              </a:rPr>
              <a:t>３</a:t>
            </a:r>
            <a:endParaRPr lang="zh-CN" altLang="en-US" sz="4800" b="1" dirty="0">
              <a:solidFill>
                <a:srgbClr val="049AAB"/>
              </a:solidFill>
              <a:cs typeface="+mn-ea"/>
              <a:sym typeface="+mn-lt"/>
            </a:endParaRPr>
          </a:p>
        </p:txBody>
      </p:sp>
      <p:pic>
        <p:nvPicPr>
          <p:cNvPr id="2" name="图片 1"/>
          <p:cNvPicPr/>
          <p:nvPr/>
        </p:nvPicPr>
        <p:blipFill>
          <a:blip r:embed="rId3"/>
          <a:srcRect r="8091" b="11018"/>
          <a:stretch>
            <a:fillRect/>
          </a:stretch>
        </p:blipFill>
        <p:spPr>
          <a:xfrm>
            <a:off x="8353425" y="3622040"/>
            <a:ext cx="2529205" cy="197993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78092"/>
            <a:ext cx="12192000" cy="3879908"/>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42270" y="507534"/>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关于</a:t>
            </a:r>
            <a:r>
              <a:rPr lang="zh-CN" altLang="en-US" sz="2800" b="1" dirty="0">
                <a:solidFill>
                  <a:schemeClr val="tx1">
                    <a:lumMod val="65000"/>
                    <a:lumOff val="35000"/>
                  </a:schemeClr>
                </a:solidFill>
                <a:cs typeface="+mn-ea"/>
                <a:sym typeface="+mn-lt"/>
              </a:rPr>
              <a:t>我们</a:t>
            </a:r>
            <a:endParaRPr lang="zh-CN" altLang="en-US" sz="2800" b="1" dirty="0">
              <a:solidFill>
                <a:schemeClr val="tx1">
                  <a:lumMod val="65000"/>
                  <a:lumOff val="35000"/>
                </a:schemeClr>
              </a:solidFill>
              <a:cs typeface="+mn-ea"/>
              <a:sym typeface="+mn-lt"/>
            </a:endParaRPr>
          </a:p>
        </p:txBody>
      </p:sp>
      <p:sp>
        <p:nvSpPr>
          <p:cNvPr id="3" name="文本框 2"/>
          <p:cNvSpPr txBox="1"/>
          <p:nvPr/>
        </p:nvSpPr>
        <p:spPr>
          <a:xfrm>
            <a:off x="614045" y="1492250"/>
            <a:ext cx="11057255" cy="4453890"/>
          </a:xfrm>
          <a:prstGeom prst="rect">
            <a:avLst/>
          </a:prstGeom>
          <a:solidFill>
            <a:schemeClr val="bg1"/>
          </a:solidFill>
        </p:spPr>
        <p:txBody>
          <a:bodyPr wrap="square" rtlCol="0">
            <a:noAutofit/>
          </a:bodyPr>
          <a:p>
            <a:pPr indent="457200" algn="l">
              <a:buClrTx/>
              <a:buSzTx/>
              <a:buFontTx/>
            </a:pPr>
            <a:r>
              <a:rPr lang="zh-CN" altLang="en-US" sz="1600" b="1" kern="0" noProof="0" dirty="0">
                <a:ln>
                  <a:noFill/>
                </a:ln>
                <a:solidFill>
                  <a:srgbClr val="049AAB"/>
                </a:solidFill>
                <a:effectLst/>
                <a:uLnTx/>
                <a:uFillTx/>
                <a:cs typeface="+mn-ea"/>
              </a:rPr>
              <a:t>我们是一家专注于新质生产力领域智能控制器产品研发与应用且拥有深厚专业背景和卓越技术实力的制造商。公司以高性能运动控制技术为核心基石，聚焦半导体、军工、新能源以及光电科技等前沿应用领域，致力于攻克设备高性能控制难题，打造超高性能的顶尖产品，为客户量身定制完整且高效的控制系统解决方案。</a:t>
            </a:r>
            <a:endParaRPr lang="zh-CN" altLang="en-US" sz="1600" b="1" kern="0" noProof="0" dirty="0">
              <a:ln>
                <a:noFill/>
              </a:ln>
              <a:solidFill>
                <a:srgbClr val="049AAB"/>
              </a:solidFill>
              <a:effectLst/>
              <a:uLnTx/>
              <a:uFillTx/>
              <a:cs typeface="+mn-ea"/>
            </a:endParaRPr>
          </a:p>
          <a:p>
            <a:pPr algn="l">
              <a:buClrTx/>
              <a:buSzTx/>
              <a:buFontTx/>
            </a:pPr>
            <a:endParaRPr lang="zh-CN" altLang="en-US" sz="1600" b="1" kern="0" noProof="0" dirty="0">
              <a:ln>
                <a:noFill/>
              </a:ln>
              <a:solidFill>
                <a:srgbClr val="049AAB"/>
              </a:solidFill>
              <a:effectLst/>
              <a:uLnTx/>
              <a:uFillTx/>
              <a:cs typeface="+mn-ea"/>
            </a:endParaRPr>
          </a:p>
          <a:p>
            <a:pPr indent="457200" algn="l">
              <a:buClrTx/>
              <a:buSzTx/>
              <a:buFontTx/>
            </a:pPr>
            <a:r>
              <a:rPr lang="zh-CN" altLang="en-US" sz="1600" b="1" kern="0" noProof="0" dirty="0">
                <a:ln>
                  <a:noFill/>
                </a:ln>
                <a:solidFill>
                  <a:srgbClr val="049AAB"/>
                </a:solidFill>
                <a:effectLst/>
                <a:uLnTx/>
                <a:uFillTx/>
                <a:cs typeface="+mn-ea"/>
              </a:rPr>
              <a:t>公司的联合创始人团队汇聚了多位行业精英，他们凭借二十余载深厚的技术沉淀与卓越的行业领先优势，在初创之际便成功吸引某投资机构首轮千万级天使投资，开启了蓬勃发展的征程。目前，公司已顺利完成第一轮投资，步入发展的快车道。第一代平台产品业已成功研发并交付使用，现正处于快速迭代更新阶段，主要作为半导体封装设备的关键控制平台，不仅结合高性能运动控制技术有力推动了半导体设备的国产化替代进程，更在性能上实现了对传统控制平台的超越。该平台具有广泛的适用性，在光学、激光、军工等高端领域同样展现出卓越的应用潜力。</a:t>
            </a:r>
            <a:endParaRPr lang="zh-CN" altLang="en-US" sz="1600" b="1" kern="0" noProof="0" dirty="0">
              <a:ln>
                <a:noFill/>
              </a:ln>
              <a:solidFill>
                <a:srgbClr val="049AAB"/>
              </a:solidFill>
              <a:effectLst/>
              <a:uLnTx/>
              <a:uFillTx/>
              <a:cs typeface="+mn-ea"/>
            </a:endParaRPr>
          </a:p>
          <a:p>
            <a:pPr algn="l">
              <a:buClrTx/>
              <a:buSzTx/>
              <a:buFontTx/>
            </a:pPr>
            <a:endParaRPr lang="zh-CN" altLang="en-US" sz="1600" b="1" kern="0" noProof="0" dirty="0">
              <a:ln>
                <a:noFill/>
              </a:ln>
              <a:solidFill>
                <a:srgbClr val="049AAB"/>
              </a:solidFill>
              <a:effectLst/>
              <a:uLnTx/>
              <a:uFillTx/>
              <a:cs typeface="+mn-ea"/>
            </a:endParaRPr>
          </a:p>
          <a:p>
            <a:pPr indent="457200" algn="l">
              <a:buClrTx/>
              <a:buSzTx/>
              <a:buFontTx/>
            </a:pPr>
            <a:r>
              <a:rPr lang="zh-CN" altLang="en-US" sz="1600" b="1" kern="0" noProof="0" dirty="0">
                <a:ln>
                  <a:noFill/>
                </a:ln>
                <a:solidFill>
                  <a:srgbClr val="049AAB"/>
                </a:solidFill>
                <a:effectLst/>
                <a:uLnTx/>
                <a:uFillTx/>
                <a:cs typeface="+mn-ea"/>
              </a:rPr>
              <a:t>在智能</a:t>
            </a:r>
            <a:r>
              <a:rPr lang="zh-CN" altLang="en-US" sz="1600" b="1" kern="0" noProof="0" dirty="0">
                <a:ln>
                  <a:noFill/>
                </a:ln>
                <a:solidFill>
                  <a:srgbClr val="049AAB"/>
                </a:solidFill>
                <a:effectLst/>
                <a:uLnTx/>
                <a:uFillTx/>
                <a:cs typeface="+mn-ea"/>
              </a:rPr>
              <a:t>领域，公司全力突破制造过程的信息化瓶颈，并基于工艺数据展开深入的 AI 模型分析，力求实现生产制造过程的数字孪生及反向优化，全方位提升生产效能与产品质量。</a:t>
            </a:r>
            <a:endParaRPr lang="zh-CN" altLang="en-US" sz="1600" b="1" kern="0" noProof="0" dirty="0">
              <a:ln>
                <a:noFill/>
              </a:ln>
              <a:solidFill>
                <a:srgbClr val="049AAB"/>
              </a:solidFill>
              <a:effectLst/>
              <a:uLnTx/>
              <a:uFillTx/>
              <a:cs typeface="+mn-ea"/>
            </a:endParaRPr>
          </a:p>
          <a:p>
            <a:pPr algn="l">
              <a:buClrTx/>
              <a:buSzTx/>
              <a:buFontTx/>
            </a:pPr>
            <a:endParaRPr lang="zh-CN" altLang="en-US" sz="1600" b="1" kern="0" noProof="0" dirty="0">
              <a:ln>
                <a:noFill/>
              </a:ln>
              <a:solidFill>
                <a:srgbClr val="049AAB"/>
              </a:solidFill>
              <a:effectLst/>
              <a:uLnTx/>
              <a:uFillTx/>
              <a:cs typeface="+mn-ea"/>
            </a:endParaRPr>
          </a:p>
          <a:p>
            <a:pPr indent="457200" algn="l">
              <a:buClrTx/>
              <a:buSzTx/>
              <a:buFontTx/>
            </a:pPr>
            <a:r>
              <a:rPr lang="zh-CN" altLang="en-US" sz="1600" b="1" kern="0" noProof="0" dirty="0">
                <a:ln>
                  <a:noFill/>
                </a:ln>
                <a:solidFill>
                  <a:srgbClr val="049AAB"/>
                </a:solidFill>
                <a:effectLst/>
                <a:uLnTx/>
                <a:uFillTx/>
                <a:cs typeface="+mn-ea"/>
              </a:rPr>
              <a:t>公司将秉持“为社会创造价值，成就每一个贡献者” 的核心价值观，“让工业领域的工作变得简单而快乐” 的美好愿景，以及 “引领工艺智能化成为工业第一生产力” 的神圣使命，持续为行业发展贡献卓越力量，开创智能制造新篇章</a:t>
            </a:r>
            <a:r>
              <a:rPr lang="zh-CN" altLang="en-US" sz="1600" b="1" kern="0" noProof="0" dirty="0">
                <a:ln>
                  <a:noFill/>
                </a:ln>
                <a:solidFill>
                  <a:srgbClr val="049AAB"/>
                </a:solidFill>
                <a:effectLst/>
                <a:uLnTx/>
                <a:uFillTx/>
                <a:cs typeface="+mn-ea"/>
                <a:sym typeface="+mn-lt"/>
              </a:rPr>
              <a:t>系统配置工具。</a:t>
            </a:r>
            <a:endParaRPr kumimoji="0" lang="zh-CN" altLang="en-US" sz="1600" b="1" i="0" u="none" strike="noStrike" kern="0" cap="none" spc="0" normalizeH="0" baseline="0" noProof="0" dirty="0">
              <a:ln>
                <a:noFill/>
              </a:ln>
              <a:solidFill>
                <a:srgbClr val="049AAB"/>
              </a:solidFill>
              <a:effectLst/>
              <a:uLnTx/>
              <a:uFillTx/>
              <a:cs typeface="+mn-ea"/>
              <a:sym typeface="+mn-lt"/>
            </a:endParaRPr>
          </a:p>
        </p:txBody>
      </p:sp>
      <p:pic>
        <p:nvPicPr>
          <p:cNvPr id="102" name="图片 101"/>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10055225" y="100330"/>
            <a:ext cx="1527175" cy="117475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矩形 56"/>
          <p:cNvSpPr/>
          <p:nvPr/>
        </p:nvSpPr>
        <p:spPr>
          <a:xfrm>
            <a:off x="0" y="6705600"/>
            <a:ext cx="12192000" cy="152400"/>
          </a:xfrm>
          <a:prstGeom prst="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 name="组合 6"/>
          <p:cNvGrpSpPr/>
          <p:nvPr/>
        </p:nvGrpSpPr>
        <p:grpSpPr>
          <a:xfrm>
            <a:off x="7200900" y="0"/>
            <a:ext cx="4991100" cy="6871976"/>
            <a:chOff x="7200900" y="0"/>
            <a:chExt cx="4991100" cy="6871976"/>
          </a:xfrm>
        </p:grpSpPr>
        <p:sp>
          <p:nvSpPr>
            <p:cNvPr id="10" name="任意多边形: 形状 9"/>
            <p:cNvSpPr/>
            <p:nvPr/>
          </p:nvSpPr>
          <p:spPr>
            <a:xfrm>
              <a:off x="7200900" y="0"/>
              <a:ext cx="4991100" cy="6871976"/>
            </a:xfrm>
            <a:custGeom>
              <a:avLst/>
              <a:gdLst>
                <a:gd name="connsiteX0" fmla="*/ 1329921 w 4991100"/>
                <a:gd name="connsiteY0" fmla="*/ 0 h 6871976"/>
                <a:gd name="connsiteX1" fmla="*/ 4991100 w 4991100"/>
                <a:gd name="connsiteY1" fmla="*/ 0 h 6871976"/>
                <a:gd name="connsiteX2" fmla="*/ 4991100 w 4991100"/>
                <a:gd name="connsiteY2" fmla="*/ 6871976 h 6871976"/>
                <a:gd name="connsiteX3" fmla="*/ 1367344 w 4991100"/>
                <a:gd name="connsiteY3" fmla="*/ 6871976 h 6871976"/>
                <a:gd name="connsiteX4" fmla="*/ 1163717 w 4991100"/>
                <a:gd name="connsiteY4" fmla="*/ 6642835 h 6871976"/>
                <a:gd name="connsiteX5" fmla="*/ 0 w 4991100"/>
                <a:gd name="connsiteY5" fmla="*/ 3416461 h 6871976"/>
                <a:gd name="connsiteX6" fmla="*/ 1115697 w 4991100"/>
                <a:gd name="connsiteY6" fmla="*/ 248808 h 68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6871976">
                  <a:moveTo>
                    <a:pt x="1329921" y="0"/>
                  </a:moveTo>
                  <a:lnTo>
                    <a:pt x="4991100" y="0"/>
                  </a:lnTo>
                  <a:lnTo>
                    <a:pt x="4991100" y="6871976"/>
                  </a:lnTo>
                  <a:lnTo>
                    <a:pt x="1367344" y="6871976"/>
                  </a:lnTo>
                  <a:lnTo>
                    <a:pt x="1163717" y="6642835"/>
                  </a:lnTo>
                  <a:cubicBezTo>
                    <a:pt x="436965" y="5767552"/>
                    <a:pt x="0" y="4643036"/>
                    <a:pt x="0" y="3416461"/>
                  </a:cubicBezTo>
                  <a:cubicBezTo>
                    <a:pt x="0" y="2217144"/>
                    <a:pt x="417759" y="1115400"/>
                    <a:pt x="1115697" y="248808"/>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任意多边形: 形状 4"/>
            <p:cNvSpPr/>
            <p:nvPr/>
          </p:nvSpPr>
          <p:spPr>
            <a:xfrm>
              <a:off x="9438940" y="761486"/>
              <a:ext cx="2753060" cy="5335028"/>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3" name="组合 12"/>
            <p:cNvGrpSpPr/>
            <p:nvPr/>
          </p:nvGrpSpPr>
          <p:grpSpPr>
            <a:xfrm flipH="1">
              <a:off x="8822099" y="1885637"/>
              <a:ext cx="1860595" cy="3086726"/>
              <a:chOff x="8498249" y="1885636"/>
              <a:chExt cx="1860595" cy="3086726"/>
            </a:xfrm>
          </p:grpSpPr>
          <p:sp>
            <p:nvSpPr>
              <p:cNvPr id="11" name="矩形 10"/>
              <p:cNvSpPr/>
              <p:nvPr/>
            </p:nvSpPr>
            <p:spPr>
              <a:xfrm>
                <a:off x="8498249" y="2413337"/>
                <a:ext cx="1535665" cy="2031325"/>
              </a:xfrm>
              <a:prstGeom prst="rect">
                <a:avLst/>
              </a:prstGeom>
            </p:spPr>
            <p:txBody>
              <a:bodyPr wrap="square" lIns="0" tIns="0" rIns="0" bIns="0" anchor="ctr">
                <a:spAutoFit/>
              </a:bodyPr>
              <a:lstStyle/>
              <a:p>
                <a:pPr lvl="0" algn="ctr">
                  <a:defRPr/>
                </a:pPr>
                <a:r>
                  <a:rPr lang="zh-CN" altLang="en-US" sz="6600" b="1" dirty="0">
                    <a:solidFill>
                      <a:schemeClr val="bg1"/>
                    </a:solidFill>
                    <a:cs typeface="+mn-ea"/>
                    <a:sym typeface="+mn-lt"/>
                  </a:rPr>
                  <a:t>目</a:t>
                </a:r>
                <a:endParaRPr lang="en-US" altLang="zh-CN" sz="6600" b="1" dirty="0">
                  <a:solidFill>
                    <a:schemeClr val="bg1"/>
                  </a:solidFill>
                  <a:cs typeface="+mn-ea"/>
                  <a:sym typeface="+mn-lt"/>
                </a:endParaRPr>
              </a:p>
              <a:p>
                <a:pPr lvl="0" algn="ctr">
                  <a:defRPr/>
                </a:pPr>
                <a:r>
                  <a:rPr lang="zh-CN" altLang="en-US" sz="6600" b="1" dirty="0">
                    <a:solidFill>
                      <a:schemeClr val="bg1"/>
                    </a:solidFill>
                    <a:cs typeface="+mn-ea"/>
                    <a:sym typeface="+mn-lt"/>
                  </a:rPr>
                  <a:t>录</a:t>
                </a:r>
                <a:endParaRPr lang="zh-CN" altLang="en-US" sz="6600" b="1" dirty="0">
                  <a:solidFill>
                    <a:schemeClr val="bg1"/>
                  </a:solidFill>
                  <a:cs typeface="+mn-ea"/>
                  <a:sym typeface="+mn-lt"/>
                </a:endParaRPr>
              </a:p>
            </p:txBody>
          </p:sp>
          <p:sp>
            <p:nvSpPr>
              <p:cNvPr id="12" name="矩形 11"/>
              <p:cNvSpPr/>
              <p:nvPr/>
            </p:nvSpPr>
            <p:spPr>
              <a:xfrm>
                <a:off x="9866401" y="1885636"/>
                <a:ext cx="492443" cy="3086726"/>
              </a:xfrm>
              <a:prstGeom prst="rect">
                <a:avLst/>
              </a:prstGeom>
            </p:spPr>
            <p:txBody>
              <a:bodyPr vert="vert270" wrap="square" lIns="0" tIns="0" rIns="0" bIns="0">
                <a:spAutoFit/>
              </a:bodyPr>
              <a:lstStyle/>
              <a:p>
                <a:pPr lvl="0" algn="ctr">
                  <a:defRPr/>
                </a:pPr>
                <a:r>
                  <a:rPr lang="en-US" altLang="zh-CN" sz="3200" b="1" dirty="0">
                    <a:solidFill>
                      <a:schemeClr val="bg1"/>
                    </a:solidFill>
                    <a:cs typeface="+mn-ea"/>
                    <a:sym typeface="+mn-lt"/>
                  </a:rPr>
                  <a:t>CONTENTS</a:t>
                </a:r>
                <a:endParaRPr lang="zh-CN" altLang="en-US" sz="3200" b="1" dirty="0">
                  <a:solidFill>
                    <a:schemeClr val="bg1"/>
                  </a:solidFill>
                  <a:cs typeface="+mn-ea"/>
                  <a:sym typeface="+mn-lt"/>
                </a:endParaRPr>
              </a:p>
            </p:txBody>
          </p:sp>
        </p:grpSp>
      </p:grpSp>
      <p:grpSp>
        <p:nvGrpSpPr>
          <p:cNvPr id="4" name="组合 3"/>
          <p:cNvGrpSpPr/>
          <p:nvPr>
            <p:custDataLst>
              <p:tags r:id="rId1"/>
            </p:custDataLst>
          </p:nvPr>
        </p:nvGrpSpPr>
        <p:grpSpPr>
          <a:xfrm>
            <a:off x="758007" y="1063352"/>
            <a:ext cx="5445974" cy="4829279"/>
            <a:chOff x="719907" y="1063352"/>
            <a:chExt cx="5445974" cy="4829279"/>
          </a:xfrm>
        </p:grpSpPr>
        <p:grpSp>
          <p:nvGrpSpPr>
            <p:cNvPr id="3" name="组合 2"/>
            <p:cNvGrpSpPr/>
            <p:nvPr/>
          </p:nvGrpSpPr>
          <p:grpSpPr>
            <a:xfrm>
              <a:off x="719907" y="1063352"/>
              <a:ext cx="5445974" cy="1015663"/>
              <a:chOff x="618307" y="1723752"/>
              <a:chExt cx="5445974" cy="1015663"/>
            </a:xfrm>
          </p:grpSpPr>
          <p:sp>
            <p:nvSpPr>
              <p:cNvPr id="36" name="文本框 35"/>
              <p:cNvSpPr txBox="1"/>
              <p:nvPr>
                <p:custDataLst>
                  <p:tags r:id="rId2"/>
                </p:custDataLst>
              </p:nvPr>
            </p:nvSpPr>
            <p:spPr>
              <a:xfrm>
                <a:off x="618307" y="1723752"/>
                <a:ext cx="1072730" cy="1015663"/>
              </a:xfrm>
              <a:prstGeom prst="rect">
                <a:avLst/>
              </a:prstGeom>
              <a:noFill/>
            </p:spPr>
            <p:txBody>
              <a:bodyPr wrap="none" rtlCol="0">
                <a:spAutoFit/>
              </a:bodyPr>
              <a:lstStyle/>
              <a:p>
                <a:r>
                  <a:rPr lang="en-US" altLang="zh-CN" sz="6000" b="1" dirty="0">
                    <a:solidFill>
                      <a:srgbClr val="049AAB"/>
                    </a:solidFill>
                    <a:cs typeface="+mn-ea"/>
                    <a:sym typeface="+mn-lt"/>
                  </a:rPr>
                  <a:t>01</a:t>
                </a:r>
                <a:endParaRPr lang="en-US" altLang="zh-CN" sz="6000" b="1" dirty="0">
                  <a:solidFill>
                    <a:srgbClr val="049AAB"/>
                  </a:solidFill>
                  <a:cs typeface="+mn-ea"/>
                  <a:sym typeface="+mn-lt"/>
                </a:endParaRPr>
              </a:p>
            </p:txBody>
          </p:sp>
          <p:grpSp>
            <p:nvGrpSpPr>
              <p:cNvPr id="2" name="组合 1"/>
              <p:cNvGrpSpPr/>
              <p:nvPr/>
            </p:nvGrpSpPr>
            <p:grpSpPr>
              <a:xfrm>
                <a:off x="1764670" y="1859249"/>
                <a:ext cx="4299611" cy="765353"/>
                <a:chOff x="1764670" y="1820475"/>
                <a:chExt cx="4299611" cy="765353"/>
              </a:xfrm>
            </p:grpSpPr>
            <p:sp>
              <p:nvSpPr>
                <p:cNvPr id="38" name="文本框 37"/>
                <p:cNvSpPr txBox="1"/>
                <p:nvPr>
                  <p:custDataLst>
                    <p:tags r:id="rId3"/>
                  </p:custDataLst>
                </p:nvPr>
              </p:nvSpPr>
              <p:spPr>
                <a:xfrm>
                  <a:off x="1764670" y="1820475"/>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产品</a:t>
                  </a:r>
                  <a:r>
                    <a:rPr lang="zh-CN" altLang="en-US" sz="2800" b="1" dirty="0">
                      <a:solidFill>
                        <a:schemeClr val="tx1">
                          <a:lumMod val="65000"/>
                          <a:lumOff val="35000"/>
                        </a:schemeClr>
                      </a:solidFill>
                      <a:cs typeface="+mn-ea"/>
                      <a:sym typeface="+mn-lt"/>
                    </a:rPr>
                    <a:t>组成</a:t>
                  </a:r>
                  <a:endParaRPr lang="zh-CN" altLang="en-US" sz="2400" b="1" dirty="0">
                    <a:solidFill>
                      <a:schemeClr val="tx1">
                        <a:lumMod val="65000"/>
                        <a:lumOff val="35000"/>
                      </a:schemeClr>
                    </a:solidFill>
                    <a:cs typeface="+mn-ea"/>
                    <a:sym typeface="+mn-lt"/>
                  </a:endParaRPr>
                </a:p>
              </p:txBody>
            </p:sp>
            <p:sp>
              <p:nvSpPr>
                <p:cNvPr id="41" name="文本框 40"/>
                <p:cNvSpPr txBox="1"/>
                <p:nvPr>
                  <p:custDataLst>
                    <p:tags r:id="rId4"/>
                  </p:custDataLst>
                </p:nvPr>
              </p:nvSpPr>
              <p:spPr>
                <a:xfrm>
                  <a:off x="1764670" y="2294363"/>
                  <a:ext cx="4299611" cy="291465"/>
                </a:xfrm>
                <a:prstGeom prst="rect">
                  <a:avLst/>
                </a:prstGeom>
                <a:noFill/>
              </p:spPr>
              <p:txBody>
                <a:bodyPr wrap="square" rtlCol="0">
                  <a:spAutoFit/>
                </a:bodyPr>
                <a:lstStyle>
                  <a:defPPr>
                    <a:defRPr lang="zh-CN"/>
                  </a:defPPr>
                  <a:lvl1pPr lvl="0">
                    <a:lnSpc>
                      <a:spcPct val="150000"/>
                    </a:lnSpc>
                    <a:defRPr sz="1100" spc="100">
                      <a:solidFill>
                        <a:schemeClr val="tx2"/>
                      </a:solidFill>
                      <a:ea typeface="苹方 常规" panose="020B0300000000000000" pitchFamily="34" charset="-122"/>
                    </a:defRPr>
                  </a:lvl1pPr>
                </a:lstStyle>
                <a:p>
                  <a:pPr>
                    <a:lnSpc>
                      <a:spcPct val="130000"/>
                    </a:lnSpc>
                  </a:pPr>
                  <a:r>
                    <a:rPr lang="en-US" altLang="zh-CN" sz="1000">
                      <a:solidFill>
                        <a:schemeClr val="tx1">
                          <a:lumMod val="50000"/>
                          <a:lumOff val="50000"/>
                        </a:schemeClr>
                      </a:solidFill>
                      <a:ea typeface="+mn-ea"/>
                      <a:cs typeface="+mn-ea"/>
                      <a:sym typeface="+mn-lt"/>
                    </a:rPr>
                    <a:t>Product Components</a:t>
                  </a:r>
                  <a:endParaRPr lang="en-US" altLang="zh-CN" sz="1000">
                    <a:solidFill>
                      <a:schemeClr val="tx1">
                        <a:lumMod val="50000"/>
                        <a:lumOff val="50000"/>
                      </a:schemeClr>
                    </a:solidFill>
                    <a:ea typeface="+mn-ea"/>
                    <a:cs typeface="+mn-ea"/>
                    <a:sym typeface="+mn-lt"/>
                  </a:endParaRPr>
                </a:p>
              </p:txBody>
            </p:sp>
          </p:grpSp>
        </p:grpSp>
        <p:grpSp>
          <p:nvGrpSpPr>
            <p:cNvPr id="42" name="组合 41"/>
            <p:cNvGrpSpPr/>
            <p:nvPr/>
          </p:nvGrpSpPr>
          <p:grpSpPr>
            <a:xfrm>
              <a:off x="719907" y="2334557"/>
              <a:ext cx="5445974" cy="1015663"/>
              <a:chOff x="618307" y="1723752"/>
              <a:chExt cx="5445974" cy="1015663"/>
            </a:xfrm>
          </p:grpSpPr>
          <p:sp>
            <p:nvSpPr>
              <p:cNvPr id="43" name="文本框 42"/>
              <p:cNvSpPr txBox="1"/>
              <p:nvPr>
                <p:custDataLst>
                  <p:tags r:id="rId5"/>
                </p:custDataLst>
              </p:nvPr>
            </p:nvSpPr>
            <p:spPr>
              <a:xfrm>
                <a:off x="618307" y="1723752"/>
                <a:ext cx="1047082" cy="1015663"/>
              </a:xfrm>
              <a:prstGeom prst="rect">
                <a:avLst/>
              </a:prstGeom>
              <a:noFill/>
            </p:spPr>
            <p:txBody>
              <a:bodyPr wrap="none" rtlCol="0">
                <a:spAutoFit/>
              </a:bodyPr>
              <a:lstStyle/>
              <a:p>
                <a:r>
                  <a:rPr lang="en-US" altLang="zh-CN" sz="6000" b="1" dirty="0">
                    <a:solidFill>
                      <a:srgbClr val="F6AB00"/>
                    </a:solidFill>
                    <a:cs typeface="+mn-ea"/>
                    <a:sym typeface="+mn-lt"/>
                  </a:rPr>
                  <a:t>02</a:t>
                </a:r>
                <a:endParaRPr lang="zh-CN" altLang="en-US" sz="6000" b="1" dirty="0">
                  <a:solidFill>
                    <a:srgbClr val="F6AB00"/>
                  </a:solidFill>
                  <a:cs typeface="+mn-ea"/>
                  <a:sym typeface="+mn-lt"/>
                </a:endParaRPr>
              </a:p>
            </p:txBody>
          </p:sp>
          <p:grpSp>
            <p:nvGrpSpPr>
              <p:cNvPr id="44" name="组合 43"/>
              <p:cNvGrpSpPr/>
              <p:nvPr/>
            </p:nvGrpSpPr>
            <p:grpSpPr>
              <a:xfrm>
                <a:off x="1764670" y="1859249"/>
                <a:ext cx="4299611" cy="765353"/>
                <a:chOff x="1764670" y="1820475"/>
                <a:chExt cx="4299611" cy="765353"/>
              </a:xfrm>
            </p:grpSpPr>
            <p:sp>
              <p:nvSpPr>
                <p:cNvPr id="45" name="文本框 44"/>
                <p:cNvSpPr txBox="1"/>
                <p:nvPr>
                  <p:custDataLst>
                    <p:tags r:id="rId6"/>
                  </p:custDataLst>
                </p:nvPr>
              </p:nvSpPr>
              <p:spPr>
                <a:xfrm>
                  <a:off x="1764670" y="1820475"/>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主要功能</a:t>
                  </a:r>
                  <a:endParaRPr lang="zh-CN" altLang="en-US" sz="2400" b="1" dirty="0">
                    <a:solidFill>
                      <a:schemeClr val="tx1">
                        <a:lumMod val="65000"/>
                        <a:lumOff val="35000"/>
                      </a:schemeClr>
                    </a:solidFill>
                    <a:cs typeface="+mn-ea"/>
                    <a:sym typeface="+mn-lt"/>
                  </a:endParaRPr>
                </a:p>
              </p:txBody>
            </p:sp>
            <p:sp>
              <p:nvSpPr>
                <p:cNvPr id="46" name="文本框 45"/>
                <p:cNvSpPr txBox="1"/>
                <p:nvPr>
                  <p:custDataLst>
                    <p:tags r:id="rId7"/>
                  </p:custDataLst>
                </p:nvPr>
              </p:nvSpPr>
              <p:spPr>
                <a:xfrm>
                  <a:off x="1764670" y="2294363"/>
                  <a:ext cx="4299611" cy="291465"/>
                </a:xfrm>
                <a:prstGeom prst="rect">
                  <a:avLst/>
                </a:prstGeom>
                <a:noFill/>
              </p:spPr>
              <p:txBody>
                <a:bodyPr wrap="square" rtlCol="0">
                  <a:spAutoFit/>
                </a:bodyPr>
                <a:lstStyle>
                  <a:defPPr>
                    <a:defRPr lang="zh-CN"/>
                  </a:defPPr>
                  <a:lvl1pPr lvl="0">
                    <a:lnSpc>
                      <a:spcPct val="150000"/>
                    </a:lnSpc>
                    <a:defRPr sz="1100" spc="100">
                      <a:solidFill>
                        <a:schemeClr val="tx2"/>
                      </a:solidFill>
                      <a:ea typeface="苹方 常规" panose="020B0300000000000000" pitchFamily="34" charset="-122"/>
                    </a:defRPr>
                  </a:lvl1pPr>
                </a:lstStyle>
                <a:p>
                  <a:pPr>
                    <a:lnSpc>
                      <a:spcPct val="130000"/>
                    </a:lnSpc>
                  </a:pPr>
                  <a:r>
                    <a:rPr lang="en-US" altLang="zh-CN" sz="1000">
                      <a:solidFill>
                        <a:schemeClr val="tx1">
                          <a:lumMod val="50000"/>
                          <a:lumOff val="50000"/>
                        </a:schemeClr>
                      </a:solidFill>
                      <a:ea typeface="+mn-ea"/>
                      <a:cs typeface="+mn-ea"/>
                      <a:sym typeface="+mn-lt"/>
                    </a:rPr>
                    <a:t>Primary Function</a:t>
                  </a:r>
                  <a:endParaRPr lang="en-US" altLang="zh-CN" sz="1000">
                    <a:solidFill>
                      <a:schemeClr val="tx1">
                        <a:lumMod val="50000"/>
                        <a:lumOff val="50000"/>
                      </a:schemeClr>
                    </a:solidFill>
                    <a:ea typeface="+mn-ea"/>
                    <a:cs typeface="+mn-ea"/>
                    <a:sym typeface="+mn-lt"/>
                  </a:endParaRPr>
                </a:p>
              </p:txBody>
            </p:sp>
          </p:grpSp>
        </p:grpSp>
        <p:grpSp>
          <p:nvGrpSpPr>
            <p:cNvPr id="47" name="组合 46"/>
            <p:cNvGrpSpPr/>
            <p:nvPr/>
          </p:nvGrpSpPr>
          <p:grpSpPr>
            <a:xfrm>
              <a:off x="719907" y="3605762"/>
              <a:ext cx="5445974" cy="1015663"/>
              <a:chOff x="618307" y="1723752"/>
              <a:chExt cx="5445974" cy="1015663"/>
            </a:xfrm>
          </p:grpSpPr>
          <p:sp>
            <p:nvSpPr>
              <p:cNvPr id="48" name="文本框 47"/>
              <p:cNvSpPr txBox="1"/>
              <p:nvPr>
                <p:custDataLst>
                  <p:tags r:id="rId8"/>
                </p:custDataLst>
              </p:nvPr>
            </p:nvSpPr>
            <p:spPr>
              <a:xfrm>
                <a:off x="618307" y="1723752"/>
                <a:ext cx="1047082" cy="1015663"/>
              </a:xfrm>
              <a:prstGeom prst="rect">
                <a:avLst/>
              </a:prstGeom>
              <a:noFill/>
            </p:spPr>
            <p:txBody>
              <a:bodyPr wrap="none" rtlCol="0">
                <a:spAutoFit/>
              </a:bodyPr>
              <a:lstStyle/>
              <a:p>
                <a:r>
                  <a:rPr lang="en-US" altLang="zh-CN" sz="6000" b="1" dirty="0">
                    <a:solidFill>
                      <a:srgbClr val="049AAB"/>
                    </a:solidFill>
                    <a:cs typeface="+mn-ea"/>
                    <a:sym typeface="+mn-lt"/>
                  </a:rPr>
                  <a:t>03</a:t>
                </a:r>
                <a:endParaRPr lang="en-US" altLang="zh-CN" sz="6000" b="1" dirty="0">
                  <a:solidFill>
                    <a:srgbClr val="049AAB"/>
                  </a:solidFill>
                  <a:cs typeface="+mn-ea"/>
                  <a:sym typeface="+mn-lt"/>
                </a:endParaRPr>
              </a:p>
            </p:txBody>
          </p:sp>
          <p:grpSp>
            <p:nvGrpSpPr>
              <p:cNvPr id="49" name="组合 48"/>
              <p:cNvGrpSpPr/>
              <p:nvPr/>
            </p:nvGrpSpPr>
            <p:grpSpPr>
              <a:xfrm>
                <a:off x="1764670" y="1859249"/>
                <a:ext cx="4299611" cy="765353"/>
                <a:chOff x="1764670" y="1820475"/>
                <a:chExt cx="4299611" cy="765353"/>
              </a:xfrm>
            </p:grpSpPr>
            <p:sp>
              <p:nvSpPr>
                <p:cNvPr id="50" name="文本框 49"/>
                <p:cNvSpPr txBox="1"/>
                <p:nvPr>
                  <p:custDataLst>
                    <p:tags r:id="rId9"/>
                  </p:custDataLst>
                </p:nvPr>
              </p:nvSpPr>
              <p:spPr>
                <a:xfrm>
                  <a:off x="1764670" y="1820475"/>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特色优势</a:t>
                  </a:r>
                  <a:endParaRPr lang="zh-CN" altLang="en-US" sz="2400" b="1" dirty="0">
                    <a:solidFill>
                      <a:schemeClr val="tx1">
                        <a:lumMod val="65000"/>
                        <a:lumOff val="35000"/>
                      </a:schemeClr>
                    </a:solidFill>
                    <a:cs typeface="+mn-ea"/>
                    <a:sym typeface="+mn-lt"/>
                  </a:endParaRPr>
                </a:p>
              </p:txBody>
            </p:sp>
            <p:sp>
              <p:nvSpPr>
                <p:cNvPr id="51" name="文本框 50"/>
                <p:cNvSpPr txBox="1"/>
                <p:nvPr>
                  <p:custDataLst>
                    <p:tags r:id="rId10"/>
                  </p:custDataLst>
                </p:nvPr>
              </p:nvSpPr>
              <p:spPr>
                <a:xfrm>
                  <a:off x="1764670" y="2294363"/>
                  <a:ext cx="4299611" cy="291465"/>
                </a:xfrm>
                <a:prstGeom prst="rect">
                  <a:avLst/>
                </a:prstGeom>
                <a:noFill/>
              </p:spPr>
              <p:txBody>
                <a:bodyPr wrap="square" rtlCol="0">
                  <a:spAutoFit/>
                </a:bodyPr>
                <a:lstStyle>
                  <a:defPPr>
                    <a:defRPr lang="zh-CN"/>
                  </a:defPPr>
                  <a:lvl1pPr lvl="0">
                    <a:lnSpc>
                      <a:spcPct val="150000"/>
                    </a:lnSpc>
                    <a:defRPr sz="1100" spc="100">
                      <a:solidFill>
                        <a:schemeClr val="tx2"/>
                      </a:solidFill>
                      <a:ea typeface="苹方 常规" panose="020B0300000000000000" pitchFamily="34" charset="-122"/>
                    </a:defRPr>
                  </a:lvl1pPr>
                </a:lstStyle>
                <a:p>
                  <a:pPr>
                    <a:lnSpc>
                      <a:spcPct val="130000"/>
                    </a:lnSpc>
                  </a:pPr>
                  <a:r>
                    <a:rPr lang="en-US" altLang="zh-CN" sz="1000">
                      <a:solidFill>
                        <a:schemeClr val="tx1">
                          <a:lumMod val="50000"/>
                          <a:lumOff val="50000"/>
                        </a:schemeClr>
                      </a:solidFill>
                      <a:ea typeface="+mn-ea"/>
                      <a:cs typeface="+mn-ea"/>
                      <a:sym typeface="+mn-lt"/>
                    </a:rPr>
                    <a:t> Product Advantages</a:t>
                  </a:r>
                  <a:endParaRPr lang="en-US" altLang="zh-CN" sz="1000">
                    <a:solidFill>
                      <a:schemeClr val="tx1">
                        <a:lumMod val="50000"/>
                        <a:lumOff val="50000"/>
                      </a:schemeClr>
                    </a:solidFill>
                    <a:ea typeface="+mn-ea"/>
                    <a:cs typeface="+mn-ea"/>
                    <a:sym typeface="+mn-lt"/>
                  </a:endParaRPr>
                </a:p>
              </p:txBody>
            </p:sp>
          </p:grpSp>
        </p:grpSp>
        <p:grpSp>
          <p:nvGrpSpPr>
            <p:cNvPr id="52" name="组合 51"/>
            <p:cNvGrpSpPr/>
            <p:nvPr/>
          </p:nvGrpSpPr>
          <p:grpSpPr>
            <a:xfrm>
              <a:off x="719907" y="4876968"/>
              <a:ext cx="5445974" cy="1015663"/>
              <a:chOff x="618307" y="1723752"/>
              <a:chExt cx="5445974" cy="1015663"/>
            </a:xfrm>
          </p:grpSpPr>
          <p:sp>
            <p:nvSpPr>
              <p:cNvPr id="53" name="文本框 52"/>
              <p:cNvSpPr txBox="1"/>
              <p:nvPr>
                <p:custDataLst>
                  <p:tags r:id="rId11"/>
                </p:custDataLst>
              </p:nvPr>
            </p:nvSpPr>
            <p:spPr>
              <a:xfrm>
                <a:off x="618307" y="1723752"/>
                <a:ext cx="1047082" cy="1015663"/>
              </a:xfrm>
              <a:prstGeom prst="rect">
                <a:avLst/>
              </a:prstGeom>
              <a:noFill/>
            </p:spPr>
            <p:txBody>
              <a:bodyPr wrap="none" rtlCol="0">
                <a:spAutoFit/>
              </a:bodyPr>
              <a:lstStyle/>
              <a:p>
                <a:r>
                  <a:rPr lang="en-US" altLang="zh-CN" sz="6000" b="1" dirty="0">
                    <a:solidFill>
                      <a:srgbClr val="F6AB00"/>
                    </a:solidFill>
                    <a:cs typeface="+mn-ea"/>
                    <a:sym typeface="+mn-lt"/>
                  </a:rPr>
                  <a:t>04</a:t>
                </a:r>
                <a:endParaRPr lang="zh-CN" altLang="en-US" sz="6000" b="1" dirty="0">
                  <a:solidFill>
                    <a:srgbClr val="F6AB00"/>
                  </a:solidFill>
                  <a:cs typeface="+mn-ea"/>
                  <a:sym typeface="+mn-lt"/>
                </a:endParaRPr>
              </a:p>
            </p:txBody>
          </p:sp>
          <p:grpSp>
            <p:nvGrpSpPr>
              <p:cNvPr id="54" name="组合 53"/>
              <p:cNvGrpSpPr/>
              <p:nvPr/>
            </p:nvGrpSpPr>
            <p:grpSpPr>
              <a:xfrm>
                <a:off x="1764670" y="1859249"/>
                <a:ext cx="4299611" cy="765353"/>
                <a:chOff x="1764670" y="1820475"/>
                <a:chExt cx="4299611" cy="765353"/>
              </a:xfrm>
            </p:grpSpPr>
            <p:sp>
              <p:nvSpPr>
                <p:cNvPr id="55" name="文本框 54"/>
                <p:cNvSpPr txBox="1"/>
                <p:nvPr>
                  <p:custDataLst>
                    <p:tags r:id="rId12"/>
                  </p:custDataLst>
                </p:nvPr>
              </p:nvSpPr>
              <p:spPr>
                <a:xfrm>
                  <a:off x="1764670" y="1820475"/>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应用场景</a:t>
                  </a:r>
                  <a:endParaRPr lang="zh-CN" altLang="en-US" sz="2400" b="1" dirty="0">
                    <a:solidFill>
                      <a:schemeClr val="tx1">
                        <a:lumMod val="65000"/>
                        <a:lumOff val="35000"/>
                      </a:schemeClr>
                    </a:solidFill>
                    <a:cs typeface="+mn-ea"/>
                    <a:sym typeface="+mn-lt"/>
                  </a:endParaRPr>
                </a:p>
              </p:txBody>
            </p:sp>
            <p:sp>
              <p:nvSpPr>
                <p:cNvPr id="56" name="文本框 55"/>
                <p:cNvSpPr txBox="1"/>
                <p:nvPr>
                  <p:custDataLst>
                    <p:tags r:id="rId13"/>
                  </p:custDataLst>
                </p:nvPr>
              </p:nvSpPr>
              <p:spPr>
                <a:xfrm>
                  <a:off x="1764670" y="2294363"/>
                  <a:ext cx="4299611" cy="291465"/>
                </a:xfrm>
                <a:prstGeom prst="rect">
                  <a:avLst/>
                </a:prstGeom>
                <a:noFill/>
              </p:spPr>
              <p:txBody>
                <a:bodyPr wrap="square" rtlCol="0">
                  <a:spAutoFit/>
                </a:bodyPr>
                <a:lstStyle>
                  <a:defPPr>
                    <a:defRPr lang="zh-CN"/>
                  </a:defPPr>
                  <a:lvl1pPr lvl="0">
                    <a:lnSpc>
                      <a:spcPct val="150000"/>
                    </a:lnSpc>
                    <a:defRPr sz="1100" spc="100">
                      <a:solidFill>
                        <a:schemeClr val="tx2"/>
                      </a:solidFill>
                      <a:ea typeface="苹方 常规" panose="020B0300000000000000" pitchFamily="34" charset="-122"/>
                    </a:defRPr>
                  </a:lvl1pPr>
                </a:lstStyle>
                <a:p>
                  <a:pPr>
                    <a:lnSpc>
                      <a:spcPct val="130000"/>
                    </a:lnSpc>
                  </a:pPr>
                  <a:r>
                    <a:rPr lang="en-US" altLang="zh-CN" sz="1000">
                      <a:solidFill>
                        <a:schemeClr val="tx1">
                          <a:lumMod val="50000"/>
                          <a:lumOff val="50000"/>
                        </a:schemeClr>
                      </a:solidFill>
                      <a:ea typeface="+mn-ea"/>
                      <a:cs typeface="+mn-ea"/>
                      <a:sym typeface="+mn-lt"/>
                    </a:rPr>
                    <a:t>Application Scenarios</a:t>
                  </a:r>
                  <a:endParaRPr lang="en-US" altLang="zh-CN" sz="1000">
                    <a:solidFill>
                      <a:schemeClr val="tx1">
                        <a:lumMod val="50000"/>
                        <a:lumOff val="50000"/>
                      </a:schemeClr>
                    </a:solidFill>
                    <a:ea typeface="+mn-ea"/>
                    <a:cs typeface="+mn-ea"/>
                    <a:sym typeface="+mn-lt"/>
                  </a:endParaRPr>
                </a:p>
              </p:txBody>
            </p:sp>
          </p:grpSp>
        </p:gr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0" y="6705600"/>
            <a:ext cx="12192000" cy="152400"/>
          </a:xfrm>
          <a:prstGeom prst="rect">
            <a:avLst/>
          </a:prstGeom>
          <a:solidFill>
            <a:srgbClr val="F6AB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9" name="任意多边形: 形状 18"/>
          <p:cNvSpPr/>
          <p:nvPr/>
        </p:nvSpPr>
        <p:spPr>
          <a:xfrm>
            <a:off x="8401050" y="1"/>
            <a:ext cx="3790950" cy="6857999"/>
          </a:xfrm>
          <a:custGeom>
            <a:avLst/>
            <a:gdLst>
              <a:gd name="connsiteX0" fmla="*/ 2095173 w 3790950"/>
              <a:gd name="connsiteY0" fmla="*/ 0 h 6857999"/>
              <a:gd name="connsiteX1" fmla="*/ 3790950 w 3790950"/>
              <a:gd name="connsiteY1" fmla="*/ 0 h 6857999"/>
              <a:gd name="connsiteX2" fmla="*/ 3790950 w 3790950"/>
              <a:gd name="connsiteY2" fmla="*/ 6857999 h 6857999"/>
              <a:gd name="connsiteX3" fmla="*/ 2134699 w 3790950"/>
              <a:gd name="connsiteY3" fmla="*/ 6857999 h 6857999"/>
              <a:gd name="connsiteX4" fmla="*/ 2091058 w 3790950"/>
              <a:gd name="connsiteY4" fmla="*/ 6838113 h 6857999"/>
              <a:gd name="connsiteX5" fmla="*/ 0 w 3790950"/>
              <a:gd name="connsiteY5" fmla="*/ 3419475 h 6857999"/>
              <a:gd name="connsiteX6" fmla="*/ 2008882 w 3790950"/>
              <a:gd name="connsiteY6" fmla="*/ 441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90950" h="6857999">
                <a:moveTo>
                  <a:pt x="2095173" y="0"/>
                </a:moveTo>
                <a:lnTo>
                  <a:pt x="3790950" y="0"/>
                </a:lnTo>
                <a:lnTo>
                  <a:pt x="3790950" y="6857999"/>
                </a:lnTo>
                <a:lnTo>
                  <a:pt x="2134699" y="6857999"/>
                </a:lnTo>
                <a:lnTo>
                  <a:pt x="2091058" y="6838113"/>
                </a:lnTo>
                <a:cubicBezTo>
                  <a:pt x="849645" y="6202261"/>
                  <a:pt x="0" y="4910091"/>
                  <a:pt x="0" y="3419475"/>
                </a:cubicBezTo>
                <a:cubicBezTo>
                  <a:pt x="0" y="1961985"/>
                  <a:pt x="812302" y="694217"/>
                  <a:pt x="2008882" y="44196"/>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1" name="任意多边形: 形状 20"/>
          <p:cNvSpPr/>
          <p:nvPr/>
        </p:nvSpPr>
        <p:spPr>
          <a:xfrm>
            <a:off x="10506075" y="1771649"/>
            <a:ext cx="1685925" cy="3267076"/>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10" name="组合 9"/>
          <p:cNvGrpSpPr/>
          <p:nvPr/>
        </p:nvGrpSpPr>
        <p:grpSpPr>
          <a:xfrm>
            <a:off x="6781800" y="1019175"/>
            <a:ext cx="4819650" cy="4819650"/>
            <a:chOff x="6781800" y="1019175"/>
            <a:chExt cx="4819650" cy="4819650"/>
          </a:xfrm>
        </p:grpSpPr>
        <p:sp>
          <p:nvSpPr>
            <p:cNvPr id="9" name="椭圆 8"/>
            <p:cNvSpPr/>
            <p:nvPr/>
          </p:nvSpPr>
          <p:spPr>
            <a:xfrm>
              <a:off x="6781800" y="1019175"/>
              <a:ext cx="4819650" cy="4819650"/>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椭圆 7"/>
            <p:cNvSpPr/>
            <p:nvPr/>
          </p:nvSpPr>
          <p:spPr>
            <a:xfrm>
              <a:off x="6972300" y="1209675"/>
              <a:ext cx="4438650" cy="4438650"/>
            </a:xfrm>
            <a:prstGeom prst="ellipse">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grpSp>
        <p:nvGrpSpPr>
          <p:cNvPr id="2" name="组合 1"/>
          <p:cNvGrpSpPr/>
          <p:nvPr/>
        </p:nvGrpSpPr>
        <p:grpSpPr>
          <a:xfrm>
            <a:off x="617673" y="1399756"/>
            <a:ext cx="5027454" cy="4058489"/>
            <a:chOff x="617673" y="1530383"/>
            <a:chExt cx="5027454" cy="4058489"/>
          </a:xfrm>
        </p:grpSpPr>
        <p:sp>
          <p:nvSpPr>
            <p:cNvPr id="23" name="文本框 22"/>
            <p:cNvSpPr txBox="1"/>
            <p:nvPr/>
          </p:nvSpPr>
          <p:spPr>
            <a:xfrm>
              <a:off x="617673" y="1530383"/>
              <a:ext cx="4115435" cy="1198880"/>
            </a:xfrm>
            <a:prstGeom prst="rect">
              <a:avLst/>
            </a:prstGeom>
            <a:noFill/>
          </p:spPr>
          <p:txBody>
            <a:bodyPr wrap="none" rtlCol="0">
              <a:spAutoFit/>
            </a:bodyPr>
            <a:lstStyle/>
            <a:p>
              <a:r>
                <a:rPr lang="en-US" altLang="zh-CN" sz="7200" b="1" dirty="0">
                  <a:solidFill>
                    <a:schemeClr val="tx1">
                      <a:lumMod val="65000"/>
                      <a:lumOff val="35000"/>
                    </a:schemeClr>
                  </a:solidFill>
                  <a:cs typeface="+mn-ea"/>
                  <a:sym typeface="+mn-lt"/>
                </a:rPr>
                <a:t>Thanks</a:t>
              </a:r>
              <a:r>
                <a:rPr lang="zh-CN" altLang="en-US" sz="7200" b="1" dirty="0">
                  <a:solidFill>
                    <a:schemeClr val="tx1">
                      <a:lumMod val="65000"/>
                      <a:lumOff val="35000"/>
                    </a:schemeClr>
                  </a:solidFill>
                  <a:cs typeface="+mn-ea"/>
                  <a:sym typeface="+mn-lt"/>
                </a:rPr>
                <a:t>！</a:t>
              </a:r>
              <a:endParaRPr lang="zh-CN" altLang="en-US" sz="7200" b="1" dirty="0">
                <a:solidFill>
                  <a:schemeClr val="tx1">
                    <a:lumMod val="65000"/>
                    <a:lumOff val="35000"/>
                  </a:schemeClr>
                </a:solidFill>
                <a:cs typeface="+mn-ea"/>
                <a:sym typeface="+mn-lt"/>
              </a:endParaRPr>
            </a:p>
          </p:txBody>
        </p:sp>
        <p:sp>
          <p:nvSpPr>
            <p:cNvPr id="24" name="文本框 23"/>
            <p:cNvSpPr txBox="1"/>
            <p:nvPr/>
          </p:nvSpPr>
          <p:spPr>
            <a:xfrm>
              <a:off x="617673" y="2978581"/>
              <a:ext cx="4983480" cy="460375"/>
            </a:xfrm>
            <a:prstGeom prst="rect">
              <a:avLst/>
            </a:prstGeom>
            <a:noFill/>
          </p:spPr>
          <p:txBody>
            <a:bodyPr wrap="none" rtlCol="0">
              <a:spAutoFit/>
            </a:bodyPr>
            <a:lstStyle/>
            <a:p>
              <a:pPr algn="l"/>
              <a:r>
                <a:rPr lang="zh-CN" altLang="en-US" sz="2400" b="1" spc="300" dirty="0">
                  <a:solidFill>
                    <a:schemeClr val="tx1">
                      <a:lumMod val="65000"/>
                      <a:lumOff val="35000"/>
                    </a:schemeClr>
                  </a:solidFill>
                  <a:cs typeface="+mn-ea"/>
                  <a:sym typeface="+mn-lt"/>
                </a:rPr>
                <a:t>超高性能、卓越灵活、极致易用</a:t>
              </a:r>
              <a:endParaRPr lang="zh-CN" altLang="en-US" sz="2400" b="1" spc="300" dirty="0">
                <a:solidFill>
                  <a:schemeClr val="tx1">
                    <a:lumMod val="65000"/>
                    <a:lumOff val="35000"/>
                  </a:schemeClr>
                </a:solidFill>
                <a:cs typeface="+mn-ea"/>
                <a:sym typeface="+mn-lt"/>
              </a:endParaRPr>
            </a:p>
          </p:txBody>
        </p:sp>
        <p:cxnSp>
          <p:nvCxnSpPr>
            <p:cNvPr id="25" name="直接连接符 24"/>
            <p:cNvCxnSpPr/>
            <p:nvPr/>
          </p:nvCxnSpPr>
          <p:spPr>
            <a:xfrm>
              <a:off x="711198" y="3544239"/>
              <a:ext cx="4890381" cy="0"/>
            </a:xfrm>
            <a:prstGeom prst="line">
              <a:avLst/>
            </a:prstGeom>
            <a:ln>
              <a:solidFill>
                <a:srgbClr val="2C3F8C"/>
              </a:solidFill>
            </a:ln>
          </p:spPr>
          <p:style>
            <a:lnRef idx="1">
              <a:schemeClr val="accent1"/>
            </a:lnRef>
            <a:fillRef idx="0">
              <a:schemeClr val="accent1"/>
            </a:fillRef>
            <a:effectRef idx="0">
              <a:schemeClr val="accent1"/>
            </a:effectRef>
            <a:fontRef idx="minor">
              <a:schemeClr val="tx1"/>
            </a:fontRef>
          </p:style>
        </p:cxnSp>
        <p:sp>
          <p:nvSpPr>
            <p:cNvPr id="26" name="文本框 25"/>
            <p:cNvSpPr txBox="1"/>
            <p:nvPr/>
          </p:nvSpPr>
          <p:spPr>
            <a:xfrm>
              <a:off x="638628" y="3650069"/>
              <a:ext cx="5006499" cy="368300"/>
            </a:xfrm>
            <a:prstGeom prst="rect">
              <a:avLst/>
            </a:prstGeom>
            <a:noFill/>
          </p:spPr>
          <p:txBody>
            <a:bodyPr wrap="square" rtlCol="0">
              <a:spAutoFit/>
            </a:bodyPr>
            <a:lstStyle/>
            <a:p>
              <a:pPr>
                <a:lnSpc>
                  <a:spcPct val="150000"/>
                </a:lnSpc>
              </a:pPr>
              <a:r>
                <a:rPr lang="zh-CN" altLang="en-US" sz="1200" dirty="0" err="1">
                  <a:solidFill>
                    <a:schemeClr val="tx1">
                      <a:lumMod val="50000"/>
                      <a:lumOff val="50000"/>
                    </a:schemeClr>
                  </a:solidFill>
                  <a:cs typeface="+mn-ea"/>
                  <a:sym typeface="+mn-lt"/>
                </a:rPr>
                <a:t>感谢您的信任，合作</a:t>
              </a:r>
              <a:r>
                <a:rPr lang="zh-CN" altLang="en-US" sz="1200" dirty="0" err="1">
                  <a:solidFill>
                    <a:schemeClr val="tx1">
                      <a:lumMod val="50000"/>
                      <a:lumOff val="50000"/>
                    </a:schemeClr>
                  </a:solidFill>
                  <a:cs typeface="+mn-ea"/>
                  <a:sym typeface="+mn-lt"/>
                </a:rPr>
                <a:t>共赢！</a:t>
              </a:r>
              <a:endParaRPr lang="zh-CN" altLang="en-US" sz="1200" dirty="0" err="1">
                <a:solidFill>
                  <a:schemeClr val="tx1">
                    <a:lumMod val="50000"/>
                    <a:lumOff val="50000"/>
                  </a:schemeClr>
                </a:solidFill>
                <a:cs typeface="+mn-ea"/>
                <a:sym typeface="+mn-lt"/>
              </a:endParaRPr>
            </a:p>
          </p:txBody>
        </p:sp>
        <p:sp>
          <p:nvSpPr>
            <p:cNvPr id="27" name="矩形: 圆角 26"/>
            <p:cNvSpPr/>
            <p:nvPr/>
          </p:nvSpPr>
          <p:spPr>
            <a:xfrm>
              <a:off x="638628" y="5071087"/>
              <a:ext cx="3962400" cy="517785"/>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cs typeface="+mn-ea"/>
                  <a:sym typeface="+mn-lt"/>
                </a:rPr>
                <a:t>2025.02</a:t>
              </a:r>
              <a:endParaRPr lang="zh-CN" altLang="en-US" sz="2000" b="1" dirty="0">
                <a:cs typeface="+mn-ea"/>
                <a:sym typeface="+mn-lt"/>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0" y="0"/>
            <a:ext cx="4991100" cy="6871976"/>
            <a:chOff x="7200900" y="0"/>
            <a:chExt cx="4991100" cy="6871976"/>
          </a:xfrm>
        </p:grpSpPr>
        <p:sp>
          <p:nvSpPr>
            <p:cNvPr id="4" name="任意多边形: 形状 3"/>
            <p:cNvSpPr/>
            <p:nvPr/>
          </p:nvSpPr>
          <p:spPr>
            <a:xfrm>
              <a:off x="7200900" y="0"/>
              <a:ext cx="4991100" cy="6871976"/>
            </a:xfrm>
            <a:custGeom>
              <a:avLst/>
              <a:gdLst>
                <a:gd name="connsiteX0" fmla="*/ 1329921 w 4991100"/>
                <a:gd name="connsiteY0" fmla="*/ 0 h 6871976"/>
                <a:gd name="connsiteX1" fmla="*/ 4991100 w 4991100"/>
                <a:gd name="connsiteY1" fmla="*/ 0 h 6871976"/>
                <a:gd name="connsiteX2" fmla="*/ 4991100 w 4991100"/>
                <a:gd name="connsiteY2" fmla="*/ 6871976 h 6871976"/>
                <a:gd name="connsiteX3" fmla="*/ 1367344 w 4991100"/>
                <a:gd name="connsiteY3" fmla="*/ 6871976 h 6871976"/>
                <a:gd name="connsiteX4" fmla="*/ 1163717 w 4991100"/>
                <a:gd name="connsiteY4" fmla="*/ 6642835 h 6871976"/>
                <a:gd name="connsiteX5" fmla="*/ 0 w 4991100"/>
                <a:gd name="connsiteY5" fmla="*/ 3416461 h 6871976"/>
                <a:gd name="connsiteX6" fmla="*/ 1115697 w 4991100"/>
                <a:gd name="connsiteY6" fmla="*/ 248808 h 68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6871976">
                  <a:moveTo>
                    <a:pt x="1329921" y="0"/>
                  </a:moveTo>
                  <a:lnTo>
                    <a:pt x="4991100" y="0"/>
                  </a:lnTo>
                  <a:lnTo>
                    <a:pt x="4991100" y="6871976"/>
                  </a:lnTo>
                  <a:lnTo>
                    <a:pt x="1367344" y="6871976"/>
                  </a:lnTo>
                  <a:lnTo>
                    <a:pt x="1163717" y="6642835"/>
                  </a:lnTo>
                  <a:cubicBezTo>
                    <a:pt x="436965" y="5767552"/>
                    <a:pt x="0" y="4643036"/>
                    <a:pt x="0" y="3416461"/>
                  </a:cubicBezTo>
                  <a:cubicBezTo>
                    <a:pt x="0" y="2217144"/>
                    <a:pt x="417759" y="1115400"/>
                    <a:pt x="1115697" y="248808"/>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任意多边形: 形状 4"/>
            <p:cNvSpPr/>
            <p:nvPr/>
          </p:nvSpPr>
          <p:spPr>
            <a:xfrm>
              <a:off x="9438940" y="761486"/>
              <a:ext cx="2753060" cy="5335028"/>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986607" y="1920895"/>
            <a:ext cx="2912977" cy="3016210"/>
          </a:xfrm>
          <a:prstGeom prst="rect">
            <a:avLst/>
          </a:prstGeom>
          <a:noFill/>
        </p:spPr>
        <p:txBody>
          <a:bodyPr wrap="none" rtlCol="0">
            <a:spAutoFit/>
          </a:bodyPr>
          <a:lstStyle/>
          <a:p>
            <a:r>
              <a:rPr lang="en-US" altLang="zh-CN" sz="19000" b="1" dirty="0">
                <a:solidFill>
                  <a:schemeClr val="bg1"/>
                </a:solidFill>
                <a:cs typeface="+mn-ea"/>
                <a:sym typeface="+mn-lt"/>
              </a:rPr>
              <a:t>01</a:t>
            </a:r>
            <a:endParaRPr lang="zh-CN" altLang="en-US" sz="19000" b="1" dirty="0">
              <a:solidFill>
                <a:schemeClr val="bg1"/>
              </a:solidFill>
              <a:cs typeface="+mn-ea"/>
              <a:sym typeface="+mn-lt"/>
            </a:endParaRPr>
          </a:p>
        </p:txBody>
      </p:sp>
      <p:grpSp>
        <p:nvGrpSpPr>
          <p:cNvPr id="11" name="组合 10"/>
          <p:cNvGrpSpPr/>
          <p:nvPr/>
        </p:nvGrpSpPr>
        <p:grpSpPr>
          <a:xfrm>
            <a:off x="5777870" y="1978245"/>
            <a:ext cx="5508172" cy="2901511"/>
            <a:chOff x="5777870" y="2265649"/>
            <a:chExt cx="5508172" cy="2901511"/>
          </a:xfrm>
        </p:grpSpPr>
        <p:sp>
          <p:nvSpPr>
            <p:cNvPr id="8" name="文本框 7"/>
            <p:cNvSpPr txBox="1"/>
            <p:nvPr/>
          </p:nvSpPr>
          <p:spPr>
            <a:xfrm>
              <a:off x="5777870" y="2265649"/>
              <a:ext cx="2926080" cy="922020"/>
            </a:xfrm>
            <a:prstGeom prst="rect">
              <a:avLst/>
            </a:prstGeom>
            <a:noFill/>
          </p:spPr>
          <p:txBody>
            <a:bodyPr wrap="none" rtlCol="0">
              <a:spAutoFit/>
            </a:bodyPr>
            <a:lstStyle/>
            <a:p>
              <a:r>
                <a:rPr lang="zh-CN" altLang="en-US" sz="5400" b="1" dirty="0">
                  <a:solidFill>
                    <a:schemeClr val="tx1">
                      <a:lumMod val="65000"/>
                      <a:lumOff val="35000"/>
                    </a:schemeClr>
                  </a:solidFill>
                  <a:cs typeface="+mn-ea"/>
                  <a:sym typeface="+mn-lt"/>
                </a:rPr>
                <a:t>产品</a:t>
              </a:r>
              <a:r>
                <a:rPr lang="zh-CN" altLang="en-US" sz="5400" b="1" dirty="0">
                  <a:solidFill>
                    <a:schemeClr val="tx1">
                      <a:lumMod val="65000"/>
                      <a:lumOff val="35000"/>
                    </a:schemeClr>
                  </a:solidFill>
                  <a:cs typeface="+mn-ea"/>
                  <a:sym typeface="+mn-lt"/>
                </a:rPr>
                <a:t>组成</a:t>
              </a:r>
              <a:endParaRPr lang="zh-CN" altLang="en-US" sz="5400" b="1" dirty="0">
                <a:solidFill>
                  <a:schemeClr val="tx1">
                    <a:lumMod val="65000"/>
                    <a:lumOff val="35000"/>
                  </a:schemeClr>
                </a:solidFill>
                <a:cs typeface="+mn-ea"/>
                <a:sym typeface="+mn-lt"/>
              </a:endParaRPr>
            </a:p>
          </p:txBody>
        </p:sp>
        <p:sp>
          <p:nvSpPr>
            <p:cNvPr id="9" name="文本框 8"/>
            <p:cNvSpPr txBox="1"/>
            <p:nvPr/>
          </p:nvSpPr>
          <p:spPr>
            <a:xfrm>
              <a:off x="5777870" y="3390900"/>
              <a:ext cx="5508172" cy="922020"/>
            </a:xfrm>
            <a:prstGeom prst="rect">
              <a:avLst/>
            </a:prstGeom>
            <a:noFill/>
          </p:spPr>
          <p:txBody>
            <a:bodyPr wrap="square" rtlCol="0">
              <a:spAutoFit/>
            </a:bodyPr>
            <a:lstStyle/>
            <a:p>
              <a:pPr>
                <a:lnSpc>
                  <a:spcPct val="150000"/>
                </a:lnSpc>
              </a:pPr>
              <a:r>
                <a:rPr lang="zh-CN" altLang="en-US" sz="1200">
                  <a:solidFill>
                    <a:schemeClr val="tx1">
                      <a:lumMod val="50000"/>
                      <a:lumOff val="50000"/>
                    </a:schemeClr>
                  </a:solidFill>
                  <a:cs typeface="+mn-ea"/>
                  <a:sym typeface="+mn-lt"/>
                </a:rPr>
                <a:t>控制器采用了先进的伺服控制算法，并基于</a:t>
              </a:r>
              <a:r>
                <a:rPr lang="en-US" altLang="zh-CN" sz="1200">
                  <a:solidFill>
                    <a:schemeClr val="tx1">
                      <a:lumMod val="50000"/>
                      <a:lumOff val="50000"/>
                    </a:schemeClr>
                  </a:solidFill>
                  <a:cs typeface="+mn-ea"/>
                  <a:sym typeface="+mn-lt"/>
                </a:rPr>
                <a:t> EtherCAT </a:t>
              </a:r>
              <a:r>
                <a:rPr lang="zh-CN" altLang="en-US" sz="1200">
                  <a:solidFill>
                    <a:schemeClr val="tx1">
                      <a:lumMod val="50000"/>
                      <a:lumOff val="50000"/>
                    </a:schemeClr>
                  </a:solidFill>
                  <a:cs typeface="+mn-ea"/>
                  <a:sym typeface="+mn-lt"/>
                </a:rPr>
                <a:t>通讯实现多轴插补运动控制。产品本质是一套软件系统</a:t>
              </a:r>
              <a:r>
                <a:rPr lang="en-US" altLang="zh-CN" sz="1200">
                  <a:solidFill>
                    <a:schemeClr val="tx1">
                      <a:lumMod val="50000"/>
                      <a:lumOff val="50000"/>
                    </a:schemeClr>
                  </a:solidFill>
                  <a:cs typeface="+mn-ea"/>
                  <a:sym typeface="+mn-lt"/>
                </a:rPr>
                <a:t>，</a:t>
              </a:r>
              <a:r>
                <a:rPr lang="zh-CN" altLang="en-US" sz="1200">
                  <a:solidFill>
                    <a:schemeClr val="tx1">
                      <a:lumMod val="50000"/>
                      <a:lumOff val="50000"/>
                    </a:schemeClr>
                  </a:solidFill>
                  <a:cs typeface="+mn-ea"/>
                  <a:sym typeface="+mn-lt"/>
                </a:rPr>
                <a:t>它包括运动：</a:t>
              </a:r>
              <a:r>
                <a:rPr lang="zh-CN" altLang="en-US" sz="1200">
                  <a:solidFill>
                    <a:schemeClr val="tx1">
                      <a:lumMod val="50000"/>
                      <a:lumOff val="50000"/>
                    </a:schemeClr>
                  </a:solidFill>
                  <a:cs typeface="+mn-ea"/>
                  <a:sym typeface="+mn-lt"/>
                </a:rPr>
                <a:t>运控核心模块</a:t>
              </a:r>
              <a:r>
                <a:rPr lang="en-US" altLang="zh-CN" sz="1200">
                  <a:solidFill>
                    <a:schemeClr val="tx1">
                      <a:lumMod val="50000"/>
                      <a:lumOff val="50000"/>
                    </a:schemeClr>
                  </a:solidFill>
                  <a:cs typeface="+mn-ea"/>
                  <a:sym typeface="+mn-lt"/>
                </a:rPr>
                <a:t>SKI</a:t>
              </a:r>
              <a:r>
                <a:rPr lang="zh-CN" altLang="en-US" sz="1200">
                  <a:solidFill>
                    <a:schemeClr val="tx1">
                      <a:lumMod val="50000"/>
                      <a:lumOff val="50000"/>
                    </a:schemeClr>
                  </a:solidFill>
                  <a:cs typeface="+mn-ea"/>
                  <a:sym typeface="+mn-lt"/>
                </a:rPr>
                <a:t>、实时插件开发接口</a:t>
              </a:r>
              <a:r>
                <a:rPr lang="en-US" altLang="zh-CN" sz="1200">
                  <a:solidFill>
                    <a:schemeClr val="tx1">
                      <a:lumMod val="50000"/>
                      <a:lumOff val="50000"/>
                    </a:schemeClr>
                  </a:solidFill>
                  <a:cs typeface="+mn-ea"/>
                  <a:sym typeface="+mn-lt"/>
                </a:rPr>
                <a:t>CBuffer</a:t>
              </a:r>
              <a:r>
                <a:rPr lang="zh-CN" altLang="en-US" sz="1200">
                  <a:solidFill>
                    <a:schemeClr val="tx1">
                      <a:lumMod val="50000"/>
                      <a:lumOff val="50000"/>
                    </a:schemeClr>
                  </a:solidFill>
                  <a:cs typeface="+mn-ea"/>
                  <a:sym typeface="+mn-lt"/>
                </a:rPr>
                <a:t>、二次开</a:t>
              </a:r>
              <a:r>
                <a:rPr lang="zh-CN" altLang="en-US" sz="1200">
                  <a:solidFill>
                    <a:schemeClr val="tx1">
                      <a:lumMod val="50000"/>
                      <a:lumOff val="50000"/>
                    </a:schemeClr>
                  </a:solidFill>
                  <a:cs typeface="+mn-ea"/>
                  <a:sym typeface="+mn-lt"/>
                </a:rPr>
                <a:t>发接口库</a:t>
              </a:r>
              <a:r>
                <a:rPr lang="en-US" altLang="zh-CN" sz="1200">
                  <a:solidFill>
                    <a:schemeClr val="tx1">
                      <a:lumMod val="50000"/>
                      <a:lumOff val="50000"/>
                    </a:schemeClr>
                  </a:solidFill>
                  <a:cs typeface="+mn-ea"/>
                  <a:sym typeface="+mn-lt"/>
                </a:rPr>
                <a:t>Clib</a:t>
              </a:r>
              <a:r>
                <a:rPr lang="zh-CN" altLang="en-US" sz="1200">
                  <a:solidFill>
                    <a:schemeClr val="tx1">
                      <a:lumMod val="50000"/>
                      <a:lumOff val="50000"/>
                    </a:schemeClr>
                  </a:solidFill>
                  <a:cs typeface="+mn-ea"/>
                  <a:sym typeface="+mn-lt"/>
                </a:rPr>
                <a:t>和系统配置工具</a:t>
              </a:r>
              <a:r>
                <a:rPr lang="en-US" altLang="zh-CN" sz="1200">
                  <a:solidFill>
                    <a:schemeClr val="tx1">
                      <a:lumMod val="50000"/>
                      <a:lumOff val="50000"/>
                    </a:schemeClr>
                  </a:solidFill>
                  <a:cs typeface="+mn-ea"/>
                  <a:sym typeface="+mn-lt"/>
                </a:rPr>
                <a:t>KTView</a:t>
              </a:r>
              <a:r>
                <a:rPr lang="zh-CN" altLang="en-US" sz="1200">
                  <a:solidFill>
                    <a:schemeClr val="tx1">
                      <a:lumMod val="50000"/>
                      <a:lumOff val="50000"/>
                    </a:schemeClr>
                  </a:solidFill>
                  <a:cs typeface="+mn-ea"/>
                  <a:sym typeface="+mn-lt"/>
                </a:rPr>
                <a:t>。</a:t>
              </a:r>
              <a:endParaRPr lang="zh-CN" altLang="en-US" sz="1200">
                <a:solidFill>
                  <a:schemeClr val="tx1">
                    <a:lumMod val="50000"/>
                    <a:lumOff val="50000"/>
                  </a:schemeClr>
                </a:solidFill>
                <a:cs typeface="+mn-ea"/>
                <a:sym typeface="+mn-lt"/>
              </a:endParaRPr>
            </a:p>
          </p:txBody>
        </p:sp>
        <p:sp>
          <p:nvSpPr>
            <p:cNvPr id="10" name="矩形: 圆角 9"/>
            <p:cNvSpPr/>
            <p:nvPr/>
          </p:nvSpPr>
          <p:spPr>
            <a:xfrm>
              <a:off x="5777870" y="4699160"/>
              <a:ext cx="1875972" cy="468000"/>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PART. 01</a:t>
              </a:r>
              <a:endParaRPr lang="zh-CN" altLang="en-US" b="1" dirty="0">
                <a:cs typeface="+mn-ea"/>
                <a:sym typeface="+mn-lt"/>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78092"/>
            <a:ext cx="12192000" cy="3879908"/>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 name="矩形 2"/>
          <p:cNvSpPr/>
          <p:nvPr/>
        </p:nvSpPr>
        <p:spPr>
          <a:xfrm>
            <a:off x="7594600" y="1610686"/>
            <a:ext cx="3965429" cy="4698039"/>
          </a:xfrm>
          <a:prstGeom prst="rect">
            <a:avLst/>
          </a:prstGeom>
          <a:blipFill dpi="0" rotWithShape="1">
            <a:blip r:embed="rId1"/>
            <a:srcRect/>
            <a:tile tx="0" ty="0" sx="100000" sy="100000" flip="none" algn="ctr"/>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custDataLst>
              <p:tags r:id="rId2"/>
            </p:custDataLst>
          </p:nvPr>
        </p:nvGrpSpPr>
        <p:grpSpPr>
          <a:xfrm>
            <a:off x="790452" y="3303642"/>
            <a:ext cx="6034517" cy="1268117"/>
            <a:chOff x="683783" y="3088907"/>
            <a:chExt cx="6034517" cy="1268117"/>
          </a:xfrm>
        </p:grpSpPr>
        <p:grpSp>
          <p:nvGrpSpPr>
            <p:cNvPr id="5" name="组合 4"/>
            <p:cNvGrpSpPr/>
            <p:nvPr/>
          </p:nvGrpSpPr>
          <p:grpSpPr>
            <a:xfrm>
              <a:off x="683783" y="3165679"/>
              <a:ext cx="1068817" cy="1068817"/>
              <a:chOff x="785383" y="3068296"/>
              <a:chExt cx="1068817" cy="1068817"/>
            </a:xfrm>
          </p:grpSpPr>
          <p:grpSp>
            <p:nvGrpSpPr>
              <p:cNvPr id="9" name="组合 8"/>
              <p:cNvGrpSpPr/>
              <p:nvPr/>
            </p:nvGrpSpPr>
            <p:grpSpPr>
              <a:xfrm>
                <a:off x="785383" y="3068296"/>
                <a:ext cx="1068817" cy="1068817"/>
                <a:chOff x="1904741" y="2653975"/>
                <a:chExt cx="1296955" cy="1296955"/>
              </a:xfrm>
            </p:grpSpPr>
            <p:sp>
              <p:nvSpPr>
                <p:cNvPr id="11" name="椭圆 10"/>
                <p:cNvSpPr/>
                <p:nvPr>
                  <p:custDataLst>
                    <p:tags r:id="rId3"/>
                  </p:custDataLst>
                </p:nvPr>
              </p:nvSpPr>
              <p:spPr>
                <a:xfrm>
                  <a:off x="1904741" y="2653975"/>
                  <a:ext cx="1296954" cy="1296954"/>
                </a:xfrm>
                <a:prstGeom prst="ellipse">
                  <a:avLst/>
                </a:prstGeom>
                <a:noFill/>
                <a:ln w="1206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12" name="弧形 11"/>
                <p:cNvSpPr/>
                <p:nvPr>
                  <p:custDataLst>
                    <p:tags r:id="rId4"/>
                  </p:custDataLst>
                </p:nvPr>
              </p:nvSpPr>
              <p:spPr>
                <a:xfrm>
                  <a:off x="1904741" y="2653975"/>
                  <a:ext cx="1296955" cy="1296955"/>
                </a:xfrm>
                <a:prstGeom prst="arc">
                  <a:avLst>
                    <a:gd name="adj1" fmla="val 16200000"/>
                    <a:gd name="adj2" fmla="val 14902481"/>
                  </a:avLst>
                </a:prstGeom>
                <a:ln w="1206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10" name="文本框 9"/>
              <p:cNvSpPr txBox="1"/>
              <p:nvPr>
                <p:custDataLst>
                  <p:tags r:id="rId5"/>
                </p:custDataLst>
              </p:nvPr>
            </p:nvSpPr>
            <p:spPr>
              <a:xfrm>
                <a:off x="875926" y="3341094"/>
                <a:ext cx="887730" cy="521970"/>
              </a:xfrm>
              <a:prstGeom prst="rect">
                <a:avLst/>
              </a:prstGeom>
              <a:noFill/>
            </p:spPr>
            <p:txBody>
              <a:bodyPr wrap="none" rtlCol="0">
                <a:spAutoFit/>
              </a:bodyPr>
              <a:lstStyle/>
              <a:p>
                <a:pPr algn="ctr"/>
                <a:r>
                  <a:rPr lang="en-US" altLang="zh-CN" sz="2800" b="1" dirty="0">
                    <a:solidFill>
                      <a:schemeClr val="bg1"/>
                    </a:solidFill>
                    <a:cs typeface="+mn-ea"/>
                    <a:sym typeface="+mn-lt"/>
                  </a:rPr>
                  <a:t>95%</a:t>
                </a:r>
                <a:endParaRPr lang="zh-CN" altLang="en-US" sz="2800" b="1" dirty="0">
                  <a:solidFill>
                    <a:schemeClr val="bg1"/>
                  </a:solidFill>
                  <a:cs typeface="+mn-ea"/>
                  <a:sym typeface="+mn-lt"/>
                </a:endParaRPr>
              </a:p>
            </p:txBody>
          </p:sp>
        </p:grpSp>
        <p:grpSp>
          <p:nvGrpSpPr>
            <p:cNvPr id="6" name="组合 5"/>
            <p:cNvGrpSpPr/>
            <p:nvPr/>
          </p:nvGrpSpPr>
          <p:grpSpPr>
            <a:xfrm>
              <a:off x="2149352" y="3088907"/>
              <a:ext cx="4568948" cy="1268117"/>
              <a:chOff x="2085852" y="3088907"/>
              <a:chExt cx="4568948" cy="1268117"/>
            </a:xfrm>
          </p:grpSpPr>
          <p:sp>
            <p:nvSpPr>
              <p:cNvPr id="7" name="文本框 6"/>
              <p:cNvSpPr txBox="1"/>
              <p:nvPr>
                <p:custDataLst>
                  <p:tags r:id="rId6"/>
                </p:custDataLst>
              </p:nvPr>
            </p:nvSpPr>
            <p:spPr>
              <a:xfrm>
                <a:off x="2085852" y="3088907"/>
                <a:ext cx="1706880" cy="460375"/>
              </a:xfrm>
              <a:prstGeom prst="rect">
                <a:avLst/>
              </a:prstGeom>
              <a:noFill/>
            </p:spPr>
            <p:txBody>
              <a:bodyPr wrap="none" rtlCol="0">
                <a:spAutoFit/>
              </a:bodyPr>
              <a:lstStyle/>
              <a:p>
                <a:r>
                  <a:rPr lang="zh-CN" altLang="en-US" sz="2400" b="1" dirty="0">
                    <a:solidFill>
                      <a:schemeClr val="bg1"/>
                    </a:solidFill>
                    <a:cs typeface="+mn-ea"/>
                    <a:sym typeface="+mn-lt"/>
                  </a:rPr>
                  <a:t>灵活高</a:t>
                </a:r>
                <a:r>
                  <a:rPr lang="zh-CN" altLang="en-US" sz="2400" b="1" dirty="0">
                    <a:solidFill>
                      <a:schemeClr val="bg1"/>
                    </a:solidFill>
                    <a:cs typeface="+mn-ea"/>
                    <a:sym typeface="+mn-lt"/>
                  </a:rPr>
                  <a:t>兼容</a:t>
                </a:r>
                <a:endParaRPr lang="zh-CN" altLang="en-US" sz="2400" b="1" dirty="0">
                  <a:solidFill>
                    <a:schemeClr val="bg1"/>
                  </a:solidFill>
                  <a:cs typeface="+mn-ea"/>
                  <a:sym typeface="+mn-lt"/>
                </a:endParaRPr>
              </a:p>
            </p:txBody>
          </p:sp>
          <p:sp>
            <p:nvSpPr>
              <p:cNvPr id="8" name="文本框 7"/>
              <p:cNvSpPr txBox="1"/>
              <p:nvPr>
                <p:custDataLst>
                  <p:tags r:id="rId7"/>
                </p:custDataLst>
              </p:nvPr>
            </p:nvSpPr>
            <p:spPr>
              <a:xfrm>
                <a:off x="2085852" y="3527079"/>
                <a:ext cx="4568948" cy="829945"/>
              </a:xfrm>
              <a:prstGeom prst="rect">
                <a:avLst/>
              </a:prstGeom>
              <a:noFill/>
            </p:spPr>
            <p:txBody>
              <a:bodyPr wrap="square" rtlCol="0">
                <a:spAutoFit/>
              </a:bodyPr>
              <a:lstStyle/>
              <a:p>
                <a:pPr marL="285750" indent="-285750">
                  <a:lnSpc>
                    <a:spcPct val="150000"/>
                  </a:lnSpc>
                  <a:buFont typeface="Wingdings" panose="05000000000000000000" charset="0"/>
                  <a:buChar char="l"/>
                </a:pPr>
                <a:r>
                  <a:rPr lang="zh-CN" altLang="en-US" sz="1600" dirty="0">
                    <a:solidFill>
                      <a:schemeClr val="bg1"/>
                    </a:solidFill>
                    <a:cs typeface="+mn-ea"/>
                    <a:sym typeface="+mn-lt"/>
                  </a:rPr>
                  <a:t>适配</a:t>
                </a:r>
                <a:r>
                  <a:rPr lang="en-US" altLang="zh-CN" sz="1600" dirty="0">
                    <a:solidFill>
                      <a:schemeClr val="bg1"/>
                    </a:solidFill>
                    <a:cs typeface="+mn-ea"/>
                    <a:sym typeface="+mn-lt"/>
                  </a:rPr>
                  <a:t>95%</a:t>
                </a:r>
                <a:r>
                  <a:rPr lang="zh-CN" altLang="en-US" sz="1600" dirty="0">
                    <a:solidFill>
                      <a:schemeClr val="bg1"/>
                    </a:solidFill>
                    <a:cs typeface="+mn-ea"/>
                    <a:sym typeface="+mn-lt"/>
                  </a:rPr>
                  <a:t>以上支持</a:t>
                </a:r>
                <a:r>
                  <a:rPr lang="en-US" altLang="zh-CN" sz="1600" dirty="0">
                    <a:solidFill>
                      <a:schemeClr val="bg1"/>
                    </a:solidFill>
                    <a:cs typeface="+mn-ea"/>
                    <a:sym typeface="+mn-lt"/>
                  </a:rPr>
                  <a:t>EtherCAT</a:t>
                </a:r>
                <a:r>
                  <a:rPr lang="zh-CN" altLang="en-US" sz="1600" dirty="0">
                    <a:solidFill>
                      <a:schemeClr val="bg1"/>
                    </a:solidFill>
                    <a:cs typeface="+mn-ea"/>
                    <a:sym typeface="+mn-lt"/>
                  </a:rPr>
                  <a:t>通讯的驱动</a:t>
                </a:r>
                <a:r>
                  <a:rPr lang="zh-CN" altLang="en-US" sz="1600" dirty="0">
                    <a:solidFill>
                      <a:schemeClr val="bg1"/>
                    </a:solidFill>
                    <a:cs typeface="+mn-ea"/>
                    <a:sym typeface="+mn-lt"/>
                  </a:rPr>
                  <a:t>器。</a:t>
                </a:r>
                <a:endParaRPr lang="zh-CN" altLang="en-US" sz="1600" dirty="0">
                  <a:solidFill>
                    <a:schemeClr val="bg1"/>
                  </a:solidFill>
                  <a:cs typeface="+mn-ea"/>
                  <a:sym typeface="+mn-lt"/>
                </a:endParaRPr>
              </a:p>
              <a:p>
                <a:pPr marL="285750" indent="-285750">
                  <a:lnSpc>
                    <a:spcPct val="150000"/>
                  </a:lnSpc>
                  <a:buFont typeface="Wingdings" panose="05000000000000000000" charset="0"/>
                  <a:buChar char="l"/>
                </a:pPr>
                <a:r>
                  <a:rPr lang="zh-CN" altLang="en-US" sz="1600" dirty="0">
                    <a:solidFill>
                      <a:schemeClr val="bg1"/>
                    </a:solidFill>
                    <a:cs typeface="+mn-ea"/>
                    <a:sym typeface="+mn-lt"/>
                  </a:rPr>
                  <a:t>支持</a:t>
                </a:r>
                <a:r>
                  <a:rPr lang="zh-CN" altLang="en-US" sz="1600" dirty="0">
                    <a:solidFill>
                      <a:schemeClr val="bg1"/>
                    </a:solidFill>
                    <a:cs typeface="+mn-ea"/>
                    <a:sym typeface="+mn-lt"/>
                  </a:rPr>
                  <a:t>数字量及模拟量</a:t>
                </a:r>
                <a:r>
                  <a:rPr lang="en-US" altLang="zh-CN" sz="1600" dirty="0">
                    <a:solidFill>
                      <a:schemeClr val="bg1"/>
                    </a:solidFill>
                    <a:cs typeface="+mn-ea"/>
                    <a:sym typeface="+mn-lt"/>
                  </a:rPr>
                  <a:t>IO</a:t>
                </a:r>
                <a:r>
                  <a:rPr lang="zh-CN" altLang="en-US" sz="1600" dirty="0">
                    <a:solidFill>
                      <a:schemeClr val="bg1"/>
                    </a:solidFill>
                    <a:cs typeface="+mn-ea"/>
                    <a:sym typeface="+mn-lt"/>
                  </a:rPr>
                  <a:t>模块。</a:t>
                </a:r>
                <a:endParaRPr lang="zh-CN" altLang="en-US" sz="1600" dirty="0">
                  <a:solidFill>
                    <a:schemeClr val="bg1"/>
                  </a:solidFill>
                  <a:cs typeface="+mn-ea"/>
                  <a:sym typeface="+mn-lt"/>
                </a:endParaRPr>
              </a:p>
            </p:txBody>
          </p:sp>
        </p:grpSp>
      </p:grpSp>
      <p:grpSp>
        <p:nvGrpSpPr>
          <p:cNvPr id="13" name="组合 12"/>
          <p:cNvGrpSpPr/>
          <p:nvPr>
            <p:custDataLst>
              <p:tags r:id="rId8"/>
            </p:custDataLst>
          </p:nvPr>
        </p:nvGrpSpPr>
        <p:grpSpPr>
          <a:xfrm>
            <a:off x="790452" y="4938796"/>
            <a:ext cx="6034517" cy="1268117"/>
            <a:chOff x="683783" y="4930407"/>
            <a:chExt cx="6034517" cy="1268117"/>
          </a:xfrm>
        </p:grpSpPr>
        <p:grpSp>
          <p:nvGrpSpPr>
            <p:cNvPr id="14" name="组合 13"/>
            <p:cNvGrpSpPr/>
            <p:nvPr/>
          </p:nvGrpSpPr>
          <p:grpSpPr>
            <a:xfrm>
              <a:off x="683783" y="5007179"/>
              <a:ext cx="1068817" cy="1068817"/>
              <a:chOff x="683783" y="4847268"/>
              <a:chExt cx="1068817" cy="1068817"/>
            </a:xfrm>
          </p:grpSpPr>
          <p:grpSp>
            <p:nvGrpSpPr>
              <p:cNvPr id="18" name="组合 17"/>
              <p:cNvGrpSpPr/>
              <p:nvPr/>
            </p:nvGrpSpPr>
            <p:grpSpPr>
              <a:xfrm>
                <a:off x="683783" y="4847268"/>
                <a:ext cx="1068817" cy="1068817"/>
                <a:chOff x="1904741" y="2653975"/>
                <a:chExt cx="1296955" cy="1296955"/>
              </a:xfrm>
            </p:grpSpPr>
            <p:sp>
              <p:nvSpPr>
                <p:cNvPr id="20" name="椭圆 19"/>
                <p:cNvSpPr/>
                <p:nvPr>
                  <p:custDataLst>
                    <p:tags r:id="rId9"/>
                  </p:custDataLst>
                </p:nvPr>
              </p:nvSpPr>
              <p:spPr>
                <a:xfrm>
                  <a:off x="1904741" y="2653975"/>
                  <a:ext cx="1296954" cy="1296954"/>
                </a:xfrm>
                <a:prstGeom prst="ellipse">
                  <a:avLst/>
                </a:prstGeom>
                <a:noFill/>
                <a:ln w="1206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lumMod val="65000"/>
                        <a:lumOff val="35000"/>
                      </a:schemeClr>
                    </a:solidFill>
                    <a:cs typeface="+mn-ea"/>
                    <a:sym typeface="+mn-lt"/>
                  </a:endParaRPr>
                </a:p>
              </p:txBody>
            </p:sp>
            <p:sp>
              <p:nvSpPr>
                <p:cNvPr id="21" name="弧形 20"/>
                <p:cNvSpPr/>
                <p:nvPr>
                  <p:custDataLst>
                    <p:tags r:id="rId10"/>
                  </p:custDataLst>
                </p:nvPr>
              </p:nvSpPr>
              <p:spPr>
                <a:xfrm>
                  <a:off x="1904741" y="2653975"/>
                  <a:ext cx="1296955" cy="1296955"/>
                </a:xfrm>
                <a:prstGeom prst="arc">
                  <a:avLst>
                    <a:gd name="adj1" fmla="val 13176000"/>
                    <a:gd name="adj2" fmla="val 10800000"/>
                  </a:avLst>
                </a:prstGeom>
                <a:ln w="120650" cap="rnd">
                  <a:solidFill>
                    <a:schemeClr val="bg1"/>
                  </a:soli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lumMod val="65000"/>
                        <a:lumOff val="35000"/>
                      </a:schemeClr>
                    </a:solidFill>
                    <a:cs typeface="+mn-ea"/>
                    <a:sym typeface="+mn-lt"/>
                  </a:endParaRPr>
                </a:p>
              </p:txBody>
            </p:sp>
          </p:grpSp>
          <p:sp>
            <p:nvSpPr>
              <p:cNvPr id="19" name="文本框 18"/>
              <p:cNvSpPr txBox="1"/>
              <p:nvPr>
                <p:custDataLst>
                  <p:tags r:id="rId11"/>
                </p:custDataLst>
              </p:nvPr>
            </p:nvSpPr>
            <p:spPr>
              <a:xfrm>
                <a:off x="777820" y="5120066"/>
                <a:ext cx="880745" cy="521970"/>
              </a:xfrm>
              <a:prstGeom prst="rect">
                <a:avLst/>
              </a:prstGeom>
              <a:noFill/>
            </p:spPr>
            <p:txBody>
              <a:bodyPr wrap="none" rtlCol="0">
                <a:spAutoFit/>
              </a:bodyPr>
              <a:lstStyle/>
              <a:p>
                <a:pPr algn="ctr"/>
                <a:r>
                  <a:rPr lang="en-US" altLang="zh-CN" sz="2800" b="1" dirty="0">
                    <a:solidFill>
                      <a:schemeClr val="bg1"/>
                    </a:solidFill>
                    <a:cs typeface="+mn-ea"/>
                    <a:sym typeface="+mn-lt"/>
                  </a:rPr>
                  <a:t>62.5</a:t>
                </a:r>
                <a:endParaRPr lang="en-US" altLang="zh-CN" sz="2800" b="1" dirty="0">
                  <a:solidFill>
                    <a:schemeClr val="bg1"/>
                  </a:solidFill>
                  <a:cs typeface="+mn-ea"/>
                  <a:sym typeface="+mn-lt"/>
                </a:endParaRPr>
              </a:p>
            </p:txBody>
          </p:sp>
        </p:grpSp>
        <p:grpSp>
          <p:nvGrpSpPr>
            <p:cNvPr id="15" name="组合 14"/>
            <p:cNvGrpSpPr/>
            <p:nvPr/>
          </p:nvGrpSpPr>
          <p:grpSpPr>
            <a:xfrm>
              <a:off x="2149352" y="4930407"/>
              <a:ext cx="4568948" cy="1268117"/>
              <a:chOff x="2085852" y="3088907"/>
              <a:chExt cx="4568948" cy="1268117"/>
            </a:xfrm>
          </p:grpSpPr>
          <p:sp>
            <p:nvSpPr>
              <p:cNvPr id="16" name="文本框 15"/>
              <p:cNvSpPr txBox="1"/>
              <p:nvPr>
                <p:custDataLst>
                  <p:tags r:id="rId12"/>
                </p:custDataLst>
              </p:nvPr>
            </p:nvSpPr>
            <p:spPr>
              <a:xfrm>
                <a:off x="2085852" y="3088907"/>
                <a:ext cx="3230880" cy="460375"/>
              </a:xfrm>
              <a:prstGeom prst="rect">
                <a:avLst/>
              </a:prstGeom>
              <a:noFill/>
            </p:spPr>
            <p:txBody>
              <a:bodyPr wrap="none" rtlCol="0">
                <a:spAutoFit/>
              </a:bodyPr>
              <a:lstStyle/>
              <a:p>
                <a:r>
                  <a:rPr lang="zh-CN" altLang="en-US" sz="2400" b="1" dirty="0">
                    <a:solidFill>
                      <a:schemeClr val="bg1"/>
                    </a:solidFill>
                    <a:cs typeface="+mn-ea"/>
                    <a:sym typeface="+mn-lt"/>
                  </a:rPr>
                  <a:t>高速、高</a:t>
                </a:r>
                <a:r>
                  <a:rPr lang="zh-CN" altLang="en-US" sz="2400" b="1" dirty="0">
                    <a:solidFill>
                      <a:schemeClr val="bg1"/>
                    </a:solidFill>
                    <a:cs typeface="+mn-ea"/>
                    <a:sym typeface="+mn-lt"/>
                  </a:rPr>
                  <a:t>精度、高</a:t>
                </a:r>
                <a:r>
                  <a:rPr lang="zh-CN" altLang="en-US" sz="2400" b="1" dirty="0">
                    <a:solidFill>
                      <a:schemeClr val="bg1"/>
                    </a:solidFill>
                    <a:cs typeface="+mn-ea"/>
                    <a:sym typeface="+mn-lt"/>
                  </a:rPr>
                  <a:t>响应</a:t>
                </a:r>
                <a:endParaRPr lang="zh-CN" altLang="en-US" sz="2400" b="1" dirty="0">
                  <a:solidFill>
                    <a:schemeClr val="bg1"/>
                  </a:solidFill>
                  <a:cs typeface="+mn-ea"/>
                  <a:sym typeface="+mn-lt"/>
                </a:endParaRPr>
              </a:p>
            </p:txBody>
          </p:sp>
          <p:sp>
            <p:nvSpPr>
              <p:cNvPr id="17" name="文本框 16"/>
              <p:cNvSpPr txBox="1"/>
              <p:nvPr>
                <p:custDataLst>
                  <p:tags r:id="rId13"/>
                </p:custDataLst>
              </p:nvPr>
            </p:nvSpPr>
            <p:spPr>
              <a:xfrm>
                <a:off x="2085852" y="3527079"/>
                <a:ext cx="4568948" cy="829945"/>
              </a:xfrm>
              <a:prstGeom prst="rect">
                <a:avLst/>
              </a:prstGeom>
              <a:noFill/>
            </p:spPr>
            <p:txBody>
              <a:bodyPr wrap="square" rtlCol="0">
                <a:spAutoFit/>
              </a:bodyPr>
              <a:lstStyle/>
              <a:p>
                <a:pPr marL="285750" indent="-285750">
                  <a:lnSpc>
                    <a:spcPct val="150000"/>
                  </a:lnSpc>
                  <a:buFont typeface="Wingdings" panose="05000000000000000000" charset="0"/>
                  <a:buChar char="l"/>
                </a:pPr>
                <a:r>
                  <a:rPr lang="zh-CN" altLang="en-US" sz="1600" dirty="0" err="1">
                    <a:solidFill>
                      <a:schemeClr val="bg1"/>
                    </a:solidFill>
                    <a:cs typeface="+mn-ea"/>
                    <a:sym typeface="+mn-lt"/>
                  </a:rPr>
                  <a:t>最小</a:t>
                </a:r>
                <a:r>
                  <a:rPr lang="en-US" altLang="zh-CN" sz="1600" dirty="0" err="1">
                    <a:solidFill>
                      <a:schemeClr val="bg1"/>
                    </a:solidFill>
                    <a:cs typeface="+mn-ea"/>
                    <a:sym typeface="+mn-lt"/>
                  </a:rPr>
                  <a:t>62.5us</a:t>
                </a:r>
                <a:r>
                  <a:rPr lang="zh-CN" altLang="en-US" sz="1600" dirty="0" err="1">
                    <a:solidFill>
                      <a:schemeClr val="bg1"/>
                    </a:solidFill>
                    <a:cs typeface="+mn-ea"/>
                    <a:sym typeface="+mn-lt"/>
                  </a:rPr>
                  <a:t>插补通讯</a:t>
                </a:r>
                <a:r>
                  <a:rPr lang="zh-CN" altLang="en-US" sz="1600" dirty="0" err="1">
                    <a:solidFill>
                      <a:schemeClr val="bg1"/>
                    </a:solidFill>
                    <a:cs typeface="+mn-ea"/>
                    <a:sym typeface="+mn-lt"/>
                  </a:rPr>
                  <a:t>周期，最</a:t>
                </a:r>
                <a:r>
                  <a:rPr lang="zh-CN" altLang="en-US" sz="1600" dirty="0" err="1">
                    <a:solidFill>
                      <a:schemeClr val="bg1"/>
                    </a:solidFill>
                    <a:cs typeface="+mn-ea"/>
                    <a:sym typeface="+mn-lt"/>
                  </a:rPr>
                  <a:t>小整定时间</a:t>
                </a:r>
                <a:r>
                  <a:rPr lang="en-US" altLang="zh-CN" sz="1600" dirty="0" err="1">
                    <a:solidFill>
                      <a:schemeClr val="bg1"/>
                    </a:solidFill>
                    <a:cs typeface="+mn-ea"/>
                    <a:sym typeface="+mn-lt"/>
                  </a:rPr>
                  <a:t>2ms</a:t>
                </a:r>
                <a:r>
                  <a:rPr lang="zh-CN" altLang="en-US" sz="1600" dirty="0" err="1">
                    <a:solidFill>
                      <a:schemeClr val="bg1"/>
                    </a:solidFill>
                    <a:cs typeface="+mn-ea"/>
                    <a:sym typeface="+mn-lt"/>
                  </a:rPr>
                  <a:t>。</a:t>
                </a:r>
                <a:endParaRPr lang="zh-CN" altLang="en-US" sz="1600" dirty="0" err="1">
                  <a:solidFill>
                    <a:schemeClr val="bg1"/>
                  </a:solidFill>
                  <a:cs typeface="+mn-ea"/>
                  <a:sym typeface="+mn-lt"/>
                </a:endParaRPr>
              </a:p>
              <a:p>
                <a:pPr marL="285750" indent="-285750">
                  <a:lnSpc>
                    <a:spcPct val="150000"/>
                  </a:lnSpc>
                  <a:buFont typeface="Wingdings" panose="05000000000000000000" charset="0"/>
                  <a:buChar char="l"/>
                </a:pPr>
                <a:r>
                  <a:rPr lang="zh-CN" altLang="en-US" sz="1600" dirty="0">
                    <a:solidFill>
                      <a:schemeClr val="bg1"/>
                    </a:solidFill>
                    <a:cs typeface="+mn-ea"/>
                    <a:sym typeface="+mn-lt"/>
                  </a:rPr>
                  <a:t>高阶速度规划，适用于高速、高精度伺服系统。</a:t>
                </a:r>
                <a:endParaRPr lang="zh-CN" altLang="en-US" sz="1600" dirty="0" err="1">
                  <a:solidFill>
                    <a:schemeClr val="bg1"/>
                  </a:solidFill>
                  <a:cs typeface="+mn-ea"/>
                  <a:sym typeface="+mn-lt"/>
                </a:endParaRPr>
              </a:p>
            </p:txBody>
          </p:sp>
        </p:grpSp>
      </p:grpSp>
      <p:sp>
        <p:nvSpPr>
          <p:cNvPr id="22" name="文本框 21"/>
          <p:cNvSpPr txBox="1"/>
          <p:nvPr/>
        </p:nvSpPr>
        <p:spPr>
          <a:xfrm>
            <a:off x="507365" y="1586230"/>
            <a:ext cx="6954520" cy="1212215"/>
          </a:xfrm>
          <a:prstGeom prst="rect">
            <a:avLst/>
          </a:prstGeom>
          <a:noFill/>
        </p:spPr>
        <p:txBody>
          <a:bodyPr wrap="square" rtlCol="0">
            <a:noAutofit/>
          </a:bodyPr>
          <a:lstStyle/>
          <a:p>
            <a:pPr marL="285750" indent="-285750">
              <a:lnSpc>
                <a:spcPct val="150000"/>
              </a:lnSpc>
              <a:buFont typeface="Wingdings" panose="05000000000000000000" charset="0"/>
              <a:buChar char="l"/>
            </a:pPr>
            <a:r>
              <a:rPr lang="zh-CN" altLang="en-US" sz="1600">
                <a:solidFill>
                  <a:schemeClr val="tx1">
                    <a:lumMod val="65000"/>
                    <a:lumOff val="35000"/>
                  </a:schemeClr>
                </a:solidFill>
                <a:cs typeface="+mn-ea"/>
                <a:sym typeface="+mn-lt"/>
              </a:rPr>
              <a:t>基于</a:t>
            </a:r>
            <a:r>
              <a:rPr lang="en-US" altLang="zh-CN" sz="1600">
                <a:solidFill>
                  <a:schemeClr val="tx1">
                    <a:lumMod val="65000"/>
                    <a:lumOff val="35000"/>
                  </a:schemeClr>
                </a:solidFill>
                <a:cs typeface="+mn-ea"/>
                <a:sym typeface="+mn-lt"/>
              </a:rPr>
              <a:t>EtherCAT</a:t>
            </a:r>
            <a:r>
              <a:rPr lang="zh-CN" altLang="en-US" sz="1600">
                <a:solidFill>
                  <a:schemeClr val="tx1">
                    <a:lumMod val="65000"/>
                    <a:lumOff val="35000"/>
                  </a:schemeClr>
                </a:solidFill>
                <a:cs typeface="+mn-ea"/>
                <a:sym typeface="+mn-lt"/>
              </a:rPr>
              <a:t>通讯，旨在为高要求的</a:t>
            </a:r>
            <a:r>
              <a:rPr lang="en-US" altLang="zh-CN" sz="1600">
                <a:solidFill>
                  <a:schemeClr val="tx1">
                    <a:lumMod val="65000"/>
                    <a:lumOff val="35000"/>
                  </a:schemeClr>
                </a:solidFill>
                <a:cs typeface="+mn-ea"/>
                <a:sym typeface="+mn-lt"/>
              </a:rPr>
              <a:t>OEM</a:t>
            </a:r>
            <a:r>
              <a:rPr lang="zh-CN" altLang="en-US" sz="1600">
                <a:solidFill>
                  <a:schemeClr val="tx1">
                    <a:lumMod val="65000"/>
                    <a:lumOff val="35000"/>
                  </a:schemeClr>
                </a:solidFill>
                <a:cs typeface="+mn-ea"/>
                <a:sym typeface="+mn-lt"/>
              </a:rPr>
              <a:t>应用</a:t>
            </a:r>
            <a:r>
              <a:rPr lang="zh-CN" altLang="en-US" sz="1600">
                <a:solidFill>
                  <a:schemeClr val="tx1">
                    <a:lumMod val="65000"/>
                    <a:lumOff val="35000"/>
                  </a:schemeClr>
                </a:solidFill>
                <a:cs typeface="+mn-ea"/>
                <a:sym typeface="+mn-lt"/>
              </a:rPr>
              <a:t>提供高性能和灵活性</a:t>
            </a:r>
            <a:r>
              <a:rPr lang="zh-CN" altLang="en-US" sz="1600">
                <a:solidFill>
                  <a:schemeClr val="tx1">
                    <a:lumMod val="65000"/>
                    <a:lumOff val="35000"/>
                  </a:schemeClr>
                </a:solidFill>
                <a:cs typeface="+mn-ea"/>
                <a:sym typeface="+mn-lt"/>
              </a:rPr>
              <a:t>。</a:t>
            </a:r>
            <a:endParaRPr lang="zh-CN" altLang="en-US" sz="1600">
              <a:solidFill>
                <a:schemeClr val="tx1">
                  <a:lumMod val="65000"/>
                  <a:lumOff val="35000"/>
                </a:schemeClr>
              </a:solidFill>
              <a:cs typeface="+mn-ea"/>
              <a:sym typeface="+mn-lt"/>
            </a:endParaRPr>
          </a:p>
          <a:p>
            <a:pPr marL="285750" indent="-285750">
              <a:lnSpc>
                <a:spcPct val="150000"/>
              </a:lnSpc>
              <a:buFont typeface="Wingdings" panose="05000000000000000000" charset="0"/>
              <a:buChar char="l"/>
            </a:pPr>
            <a:r>
              <a:rPr lang="zh-CN" altLang="en-US" sz="1600">
                <a:solidFill>
                  <a:schemeClr val="tx1">
                    <a:lumMod val="65000"/>
                    <a:lumOff val="35000"/>
                  </a:schemeClr>
                </a:solidFill>
                <a:cs typeface="+mn-ea"/>
                <a:sym typeface="+mn-lt"/>
              </a:rPr>
              <a:t>多种产品系列可选、丰富的工具及功能，</a:t>
            </a:r>
            <a:r>
              <a:rPr lang="zh-CN" altLang="en-US" sz="1600">
                <a:solidFill>
                  <a:schemeClr val="tx1">
                    <a:lumMod val="65000"/>
                    <a:lumOff val="35000"/>
                  </a:schemeClr>
                </a:solidFill>
                <a:cs typeface="+mn-ea"/>
                <a:sym typeface="+mn-lt"/>
              </a:rPr>
              <a:t>可为每种应用定制控制方案</a:t>
            </a:r>
            <a:r>
              <a:rPr lang="zh-CN" altLang="en-US" sz="1600">
                <a:solidFill>
                  <a:schemeClr val="tx1">
                    <a:lumMod val="65000"/>
                    <a:lumOff val="35000"/>
                  </a:schemeClr>
                </a:solidFill>
                <a:cs typeface="+mn-ea"/>
                <a:sym typeface="+mn-lt"/>
              </a:rPr>
              <a:t>。</a:t>
            </a:r>
            <a:endParaRPr lang="zh-CN" altLang="en-US" sz="1600">
              <a:solidFill>
                <a:schemeClr val="tx1">
                  <a:lumMod val="65000"/>
                  <a:lumOff val="35000"/>
                </a:schemeClr>
              </a:solidFill>
              <a:cs typeface="+mn-ea"/>
              <a:sym typeface="+mn-lt"/>
            </a:endParaRPr>
          </a:p>
          <a:p>
            <a:pPr marL="285750" indent="-285750">
              <a:lnSpc>
                <a:spcPct val="150000"/>
              </a:lnSpc>
              <a:buFont typeface="Wingdings" panose="05000000000000000000" charset="0"/>
              <a:buChar char="l"/>
            </a:pPr>
            <a:r>
              <a:rPr lang="zh-CN" altLang="en-US" sz="1600">
                <a:solidFill>
                  <a:schemeClr val="tx1">
                    <a:lumMod val="65000"/>
                    <a:lumOff val="35000"/>
                  </a:schemeClr>
                </a:solidFill>
                <a:cs typeface="+mn-ea"/>
                <a:sym typeface="+mn-lt"/>
              </a:rPr>
              <a:t>最大支持</a:t>
            </a:r>
            <a:r>
              <a:rPr lang="en-US" altLang="zh-CN" sz="1600">
                <a:solidFill>
                  <a:schemeClr val="tx1">
                    <a:lumMod val="65000"/>
                    <a:lumOff val="35000"/>
                  </a:schemeClr>
                </a:solidFill>
                <a:cs typeface="+mn-ea"/>
                <a:sym typeface="+mn-lt"/>
              </a:rPr>
              <a:t>64</a:t>
            </a:r>
            <a:r>
              <a:rPr lang="zh-CN" altLang="en-US" sz="1600">
                <a:solidFill>
                  <a:schemeClr val="tx1">
                    <a:lumMod val="65000"/>
                    <a:lumOff val="35000"/>
                  </a:schemeClr>
                </a:solidFill>
                <a:cs typeface="+mn-ea"/>
                <a:sym typeface="+mn-lt"/>
              </a:rPr>
              <a:t>轴，</a:t>
            </a:r>
            <a:r>
              <a:rPr lang="zh-CN" altLang="en-US" sz="1600">
                <a:solidFill>
                  <a:schemeClr val="tx1">
                    <a:lumMod val="65000"/>
                    <a:lumOff val="35000"/>
                  </a:schemeClr>
                </a:solidFill>
                <a:cs typeface="+mn-ea"/>
                <a:sym typeface="+mn-lt"/>
              </a:rPr>
              <a:t>最大</a:t>
            </a:r>
            <a:r>
              <a:rPr lang="zh-CN" altLang="en-US" sz="1600">
                <a:solidFill>
                  <a:schemeClr val="tx1">
                    <a:lumMod val="65000"/>
                    <a:lumOff val="35000"/>
                  </a:schemeClr>
                </a:solidFill>
                <a:cs typeface="+mn-ea"/>
                <a:sym typeface="+mn-lt"/>
              </a:rPr>
              <a:t>响应频率</a:t>
            </a:r>
            <a:r>
              <a:rPr lang="en-US" altLang="zh-CN" sz="1600">
                <a:solidFill>
                  <a:schemeClr val="tx1">
                    <a:lumMod val="65000"/>
                    <a:lumOff val="35000"/>
                  </a:schemeClr>
                </a:solidFill>
                <a:cs typeface="+mn-ea"/>
                <a:sym typeface="+mn-lt"/>
              </a:rPr>
              <a:t>16K</a:t>
            </a:r>
            <a:r>
              <a:rPr lang="zh-CN" altLang="en-US" sz="1600">
                <a:solidFill>
                  <a:schemeClr val="tx1">
                    <a:lumMod val="65000"/>
                    <a:lumOff val="35000"/>
                  </a:schemeClr>
                </a:solidFill>
                <a:cs typeface="+mn-ea"/>
                <a:sym typeface="+mn-lt"/>
              </a:rPr>
              <a:t>，</a:t>
            </a:r>
            <a:r>
              <a:rPr lang="zh-CN" altLang="en-US" sz="1600">
                <a:solidFill>
                  <a:schemeClr val="tx1">
                    <a:lumMod val="65000"/>
                    <a:lumOff val="35000"/>
                  </a:schemeClr>
                </a:solidFill>
                <a:cs typeface="+mn-ea"/>
                <a:sym typeface="+mn-lt"/>
              </a:rPr>
              <a:t>非常适用高速、高精、高响应</a:t>
            </a:r>
            <a:r>
              <a:rPr lang="zh-CN" altLang="en-US" sz="1600">
                <a:solidFill>
                  <a:schemeClr val="tx1">
                    <a:lumMod val="65000"/>
                    <a:lumOff val="35000"/>
                  </a:schemeClr>
                </a:solidFill>
                <a:cs typeface="+mn-ea"/>
                <a:sym typeface="+mn-lt"/>
              </a:rPr>
              <a:t>场景。</a:t>
            </a:r>
            <a:endParaRPr lang="zh-CN" altLang="en-US" sz="1600">
              <a:solidFill>
                <a:schemeClr val="tx1">
                  <a:lumMod val="65000"/>
                  <a:lumOff val="35000"/>
                </a:schemeClr>
              </a:solidFill>
              <a:cs typeface="+mn-ea"/>
              <a:sym typeface="+mn-lt"/>
            </a:endParaRPr>
          </a:p>
          <a:p>
            <a:pPr marL="285750" indent="-285750">
              <a:lnSpc>
                <a:spcPct val="150000"/>
              </a:lnSpc>
              <a:buFont typeface="Wingdings" panose="05000000000000000000" charset="0"/>
              <a:buChar char="l"/>
            </a:pPr>
            <a:endParaRPr lang="zh-CN" altLang="en-US" sz="1600">
              <a:solidFill>
                <a:schemeClr val="tx1">
                  <a:lumMod val="65000"/>
                  <a:lumOff val="35000"/>
                </a:schemeClr>
              </a:solidFill>
              <a:cs typeface="+mn-ea"/>
              <a:sym typeface="+mn-lt"/>
            </a:endParaRPr>
          </a:p>
        </p:txBody>
      </p:sp>
      <p:sp>
        <p:nvSpPr>
          <p:cNvPr id="23" name="文本框 22"/>
          <p:cNvSpPr txBox="1"/>
          <p:nvPr/>
        </p:nvSpPr>
        <p:spPr>
          <a:xfrm>
            <a:off x="342270" y="507534"/>
            <a:ext cx="2011680" cy="460375"/>
          </a:xfrm>
          <a:prstGeom prst="rect">
            <a:avLst/>
          </a:prstGeom>
          <a:noFill/>
        </p:spPr>
        <p:txBody>
          <a:bodyPr wrap="none" rtlCol="0">
            <a:spAutoFit/>
          </a:bodyPr>
          <a:lstStyle/>
          <a:p>
            <a:r>
              <a:rPr lang="zh-CN" altLang="en-US" sz="2400" b="1" dirty="0">
                <a:solidFill>
                  <a:schemeClr val="tx1">
                    <a:lumMod val="65000"/>
                    <a:lumOff val="35000"/>
                  </a:schemeClr>
                </a:solidFill>
                <a:cs typeface="+mn-ea"/>
                <a:sym typeface="+mn-lt"/>
              </a:rPr>
              <a:t>硬件拓扑</a:t>
            </a:r>
            <a:r>
              <a:rPr lang="zh-CN" altLang="en-US" sz="2400" b="1" dirty="0">
                <a:solidFill>
                  <a:schemeClr val="tx1">
                    <a:lumMod val="65000"/>
                    <a:lumOff val="35000"/>
                  </a:schemeClr>
                </a:solidFill>
                <a:cs typeface="+mn-ea"/>
                <a:sym typeface="+mn-lt"/>
              </a:rPr>
              <a:t>结构</a:t>
            </a:r>
            <a:endParaRPr lang="zh-CN" altLang="en-US" sz="2400" b="1" dirty="0">
              <a:solidFill>
                <a:schemeClr val="tx1">
                  <a:lumMod val="65000"/>
                  <a:lumOff val="35000"/>
                </a:schemeClr>
              </a:solidFill>
              <a:cs typeface="+mn-ea"/>
              <a:sym typeface="+mn-lt"/>
            </a:endParaRPr>
          </a:p>
        </p:txBody>
      </p:sp>
      <p:sp>
        <p:nvSpPr>
          <p:cNvPr id="26" name="矩形 25"/>
          <p:cNvSpPr/>
          <p:nvPr/>
        </p:nvSpPr>
        <p:spPr>
          <a:xfrm>
            <a:off x="7625080" y="1631950"/>
            <a:ext cx="3914140" cy="4652010"/>
          </a:xfrm>
          <a:prstGeom prst="rect">
            <a:avLst/>
          </a:prstGeom>
          <a:solidFill>
            <a:schemeClr val="bg1"/>
          </a:solidFill>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4" name="图片 23"/>
          <p:cNvPicPr>
            <a:picLocks noChangeAspect="1"/>
          </p:cNvPicPr>
          <p:nvPr/>
        </p:nvPicPr>
        <p:blipFill>
          <a:blip r:embed="rId14"/>
          <a:stretch>
            <a:fillRect/>
          </a:stretch>
        </p:blipFill>
        <p:spPr>
          <a:xfrm>
            <a:off x="7777480" y="3138170"/>
            <a:ext cx="1187450" cy="2038350"/>
          </a:xfrm>
          <a:prstGeom prst="rect">
            <a:avLst/>
          </a:prstGeom>
        </p:spPr>
      </p:pic>
      <p:graphicFrame>
        <p:nvGraphicFramePr>
          <p:cNvPr id="28" name="对象 27"/>
          <p:cNvGraphicFramePr/>
          <p:nvPr/>
        </p:nvGraphicFramePr>
        <p:xfrm>
          <a:off x="8808085" y="2700020"/>
          <a:ext cx="826770" cy="2392680"/>
        </p:xfrm>
        <a:graphic>
          <a:graphicData uri="http://schemas.openxmlformats.org/presentationml/2006/ole">
            <mc:AlternateContent xmlns:mc="http://schemas.openxmlformats.org/markup-compatibility/2006">
              <mc:Choice xmlns:v="urn:schemas-microsoft-com:vml" Requires="v">
                <p:oleObj spid="_x0000_s29" name="" r:id="rId15" imgW="1314450" imgH="4013200" progId="Paint.Picture">
                  <p:embed/>
                </p:oleObj>
              </mc:Choice>
              <mc:Fallback>
                <p:oleObj name="" r:id="rId15" imgW="1314450" imgH="4013200" progId="Paint.Picture">
                  <p:embed/>
                  <p:pic>
                    <p:nvPicPr>
                      <p:cNvPr id="0" name="图片 28"/>
                      <p:cNvPicPr/>
                      <p:nvPr/>
                    </p:nvPicPr>
                    <p:blipFill>
                      <a:blip r:embed="rId16"/>
                      <a:srcRect b="7556"/>
                      <a:stretch>
                        <a:fillRect/>
                      </a:stretch>
                    </p:blipFill>
                    <p:spPr>
                      <a:xfrm>
                        <a:off x="8808085" y="2700020"/>
                        <a:ext cx="826770" cy="2392680"/>
                      </a:xfrm>
                      <a:prstGeom prst="rect">
                        <a:avLst/>
                      </a:prstGeom>
                    </p:spPr>
                  </p:pic>
                </p:oleObj>
              </mc:Fallback>
            </mc:AlternateContent>
          </a:graphicData>
        </a:graphic>
      </p:graphicFrame>
      <p:graphicFrame>
        <p:nvGraphicFramePr>
          <p:cNvPr id="32" name="对象 31"/>
          <p:cNvGraphicFramePr/>
          <p:nvPr/>
        </p:nvGraphicFramePr>
        <p:xfrm>
          <a:off x="10892155" y="3653155"/>
          <a:ext cx="569595" cy="1439545"/>
        </p:xfrm>
        <a:graphic>
          <a:graphicData uri="http://schemas.openxmlformats.org/presentationml/2006/ole">
            <mc:AlternateContent xmlns:mc="http://schemas.openxmlformats.org/markup-compatibility/2006">
              <mc:Choice xmlns:v="urn:schemas-microsoft-com:vml" Requires="v">
                <p:oleObj spid="_x0000_s33" name="" r:id="rId17" imgW="1682750" imgH="3371850" progId="Paint.Picture">
                  <p:embed/>
                </p:oleObj>
              </mc:Choice>
              <mc:Fallback>
                <p:oleObj name="" r:id="rId17" imgW="1682750" imgH="3371850" progId="Paint.Picture">
                  <p:embed/>
                  <p:pic>
                    <p:nvPicPr>
                      <p:cNvPr id="0" name="图片 32"/>
                      <p:cNvPicPr/>
                      <p:nvPr/>
                    </p:nvPicPr>
                    <p:blipFill>
                      <a:blip r:embed="rId18"/>
                      <a:stretch>
                        <a:fillRect/>
                      </a:stretch>
                    </p:blipFill>
                    <p:spPr>
                      <a:xfrm>
                        <a:off x="10892155" y="3653155"/>
                        <a:ext cx="569595" cy="1439545"/>
                      </a:xfrm>
                      <a:prstGeom prst="rect">
                        <a:avLst/>
                      </a:prstGeom>
                    </p:spPr>
                  </p:pic>
                </p:oleObj>
              </mc:Fallback>
            </mc:AlternateContent>
          </a:graphicData>
        </a:graphic>
      </p:graphicFrame>
      <p:graphicFrame>
        <p:nvGraphicFramePr>
          <p:cNvPr id="34" name="对象 33"/>
          <p:cNvGraphicFramePr/>
          <p:nvPr/>
        </p:nvGraphicFramePr>
        <p:xfrm>
          <a:off x="10014585" y="2700020"/>
          <a:ext cx="826770" cy="2392680"/>
        </p:xfrm>
        <a:graphic>
          <a:graphicData uri="http://schemas.openxmlformats.org/presentationml/2006/ole">
            <mc:AlternateContent xmlns:mc="http://schemas.openxmlformats.org/markup-compatibility/2006">
              <mc:Choice xmlns:v="urn:schemas-microsoft-com:vml" Requires="v">
                <p:oleObj spid="_x0000_s35" name="" r:id="rId19" imgW="1314450" imgH="4013200" progId="Paint.Picture">
                  <p:embed/>
                </p:oleObj>
              </mc:Choice>
              <mc:Fallback>
                <p:oleObj name="" r:id="rId19" imgW="1314450" imgH="4013200" progId="Paint.Picture">
                  <p:embed/>
                  <p:pic>
                    <p:nvPicPr>
                      <p:cNvPr id="0" name="图片 28"/>
                      <p:cNvPicPr/>
                      <p:nvPr/>
                    </p:nvPicPr>
                    <p:blipFill>
                      <a:blip r:embed="rId16"/>
                      <a:srcRect b="7556"/>
                      <a:stretch>
                        <a:fillRect/>
                      </a:stretch>
                    </p:blipFill>
                    <p:spPr>
                      <a:xfrm>
                        <a:off x="10014585" y="2700020"/>
                        <a:ext cx="826770" cy="2392680"/>
                      </a:xfrm>
                      <a:prstGeom prst="rect">
                        <a:avLst/>
                      </a:prstGeom>
                    </p:spPr>
                  </p:pic>
                </p:oleObj>
              </mc:Fallback>
            </mc:AlternateContent>
          </a:graphicData>
        </a:graphic>
      </p:graphicFrame>
      <p:cxnSp>
        <p:nvCxnSpPr>
          <p:cNvPr id="37" name="肘形连接符 36"/>
          <p:cNvCxnSpPr/>
          <p:nvPr/>
        </p:nvCxnSpPr>
        <p:spPr>
          <a:xfrm rot="5400000" flipH="1" flipV="1">
            <a:off x="8779510" y="4716145"/>
            <a:ext cx="51435" cy="868045"/>
          </a:xfrm>
          <a:prstGeom prst="bentConnector4">
            <a:avLst>
              <a:gd name="adj1" fmla="val -809876"/>
              <a:gd name="adj2" fmla="val 100292"/>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cxnSp>
        <p:nvCxnSpPr>
          <p:cNvPr id="39" name="肘形连接符 38"/>
          <p:cNvCxnSpPr/>
          <p:nvPr/>
        </p:nvCxnSpPr>
        <p:spPr>
          <a:xfrm rot="5400000" flipH="1" flipV="1">
            <a:off x="10813415" y="4716780"/>
            <a:ext cx="51435" cy="868045"/>
          </a:xfrm>
          <a:prstGeom prst="bentConnector4">
            <a:avLst>
              <a:gd name="adj1" fmla="val -809876"/>
              <a:gd name="adj2" fmla="val 100292"/>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pic>
        <p:nvPicPr>
          <p:cNvPr id="40" name="图片 39"/>
          <p:cNvPicPr/>
          <p:nvPr/>
        </p:nvPicPr>
        <p:blipFill>
          <a:blip r:embed="rId20"/>
          <a:srcRect l="6357" t="18000" r="16214" b="28200"/>
          <a:stretch>
            <a:fillRect/>
          </a:stretch>
        </p:blipFill>
        <p:spPr>
          <a:xfrm>
            <a:off x="7625080" y="1686560"/>
            <a:ext cx="2518410" cy="723265"/>
          </a:xfrm>
          <a:prstGeom prst="rect">
            <a:avLst/>
          </a:prstGeom>
        </p:spPr>
      </p:pic>
      <p:sp>
        <p:nvSpPr>
          <p:cNvPr id="27" name="椭圆 26"/>
          <p:cNvSpPr/>
          <p:nvPr/>
        </p:nvSpPr>
        <p:spPr>
          <a:xfrm>
            <a:off x="9671050" y="376745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0" name="椭圆 29"/>
          <p:cNvSpPr/>
          <p:nvPr/>
        </p:nvSpPr>
        <p:spPr>
          <a:xfrm>
            <a:off x="9804400" y="376745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31" name="椭圆 30"/>
          <p:cNvSpPr/>
          <p:nvPr/>
        </p:nvSpPr>
        <p:spPr>
          <a:xfrm>
            <a:off x="9937750" y="3767455"/>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1" name="肘形连接符 40"/>
          <p:cNvCxnSpPr/>
          <p:nvPr/>
        </p:nvCxnSpPr>
        <p:spPr>
          <a:xfrm rot="5400000" flipV="1">
            <a:off x="9307830" y="5256530"/>
            <a:ext cx="422910" cy="261620"/>
          </a:xfrm>
          <a:prstGeom prst="bentConnector3">
            <a:avLst>
              <a:gd name="adj1" fmla="val 98798"/>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sp>
        <p:nvSpPr>
          <p:cNvPr id="42" name="椭圆 41"/>
          <p:cNvSpPr/>
          <p:nvPr/>
        </p:nvSpPr>
        <p:spPr>
          <a:xfrm>
            <a:off x="9715500" y="552323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3" name="椭圆 42"/>
          <p:cNvSpPr/>
          <p:nvPr/>
        </p:nvSpPr>
        <p:spPr>
          <a:xfrm>
            <a:off x="9848850" y="552323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4" name="椭圆 43"/>
          <p:cNvSpPr/>
          <p:nvPr/>
        </p:nvSpPr>
        <p:spPr>
          <a:xfrm>
            <a:off x="9982200" y="5523230"/>
            <a:ext cx="75565" cy="75565"/>
          </a:xfrm>
          <a:prstGeom prst="ellipse">
            <a:avLst/>
          </a:prstGeom>
          <a:solidFill>
            <a:schemeClr val="tx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cxnSp>
        <p:nvCxnSpPr>
          <p:cNvPr id="45" name="肘形连接符 44"/>
          <p:cNvCxnSpPr>
            <a:stCxn id="44" idx="4"/>
          </p:cNvCxnSpPr>
          <p:nvPr/>
        </p:nvCxnSpPr>
        <p:spPr>
          <a:xfrm rot="5400000" flipH="1" flipV="1">
            <a:off x="9958705" y="5248275"/>
            <a:ext cx="412115" cy="288290"/>
          </a:xfrm>
          <a:prstGeom prst="bentConnector3">
            <a:avLst>
              <a:gd name="adj1" fmla="val -2696"/>
            </a:avLst>
          </a:prstGeom>
          <a:ln w="38100">
            <a:solidFill>
              <a:schemeClr val="tx1"/>
            </a:solidFill>
            <a:tailEnd type="arrow"/>
          </a:ln>
        </p:spPr>
        <p:style>
          <a:lnRef idx="2">
            <a:schemeClr val="accent1"/>
          </a:lnRef>
          <a:fillRef idx="0">
            <a:srgbClr val="FFFFFF"/>
          </a:fillRef>
          <a:effectRef idx="0">
            <a:srgbClr val="FFFFFF"/>
          </a:effectRef>
          <a:fontRef idx="minor">
            <a:schemeClr val="tx1"/>
          </a:fontRef>
        </p:style>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334963" y="2628900"/>
            <a:ext cx="11522075" cy="3565525"/>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4" name="组合 3"/>
          <p:cNvGrpSpPr/>
          <p:nvPr>
            <p:custDataLst>
              <p:tags r:id="rId1"/>
            </p:custDataLst>
          </p:nvPr>
        </p:nvGrpSpPr>
        <p:grpSpPr>
          <a:xfrm>
            <a:off x="804917" y="3832939"/>
            <a:ext cx="2675741" cy="2214620"/>
            <a:chOff x="562759" y="3909139"/>
            <a:chExt cx="2675741" cy="2214620"/>
          </a:xfrm>
        </p:grpSpPr>
        <p:pic>
          <p:nvPicPr>
            <p:cNvPr id="5" name="图形 4" descr="integral"/>
            <p:cNvPicPr>
              <a:picLocks noChangeAspect="1"/>
            </p:cNvPicPr>
            <p:nvPr>
              <p:custDataLst>
                <p:tags r:id="rId2"/>
              </p:custDataLst>
            </p:nvPr>
          </p:nvPicPr>
          <p:blipFill>
            <a:blip r:embed="rId3">
              <a:extLst>
                <a:ext uri="{96DAC541-7B7A-43D3-8B79-37D633B846F1}">
                  <asvg:svgBlip xmlns:asvg="http://schemas.microsoft.com/office/drawing/2016/SVG/main" r:embed="rId4"/>
                </a:ext>
              </a:extLst>
            </a:blip>
            <a:stretch>
              <a:fillRect/>
            </a:stretch>
          </p:blipFill>
          <p:spPr>
            <a:xfrm>
              <a:off x="1486629" y="3909139"/>
              <a:ext cx="828000" cy="828000"/>
            </a:xfrm>
            <a:prstGeom prst="rect">
              <a:avLst/>
            </a:prstGeom>
          </p:spPr>
        </p:pic>
        <p:grpSp>
          <p:nvGrpSpPr>
            <p:cNvPr id="6" name="组合 5"/>
            <p:cNvGrpSpPr/>
            <p:nvPr/>
          </p:nvGrpSpPr>
          <p:grpSpPr>
            <a:xfrm>
              <a:off x="562759" y="4830204"/>
              <a:ext cx="2675741" cy="1293555"/>
              <a:chOff x="562759" y="4786734"/>
              <a:chExt cx="2675741" cy="1293555"/>
            </a:xfrm>
          </p:grpSpPr>
          <p:sp>
            <p:nvSpPr>
              <p:cNvPr id="7" name="文本框 6"/>
              <p:cNvSpPr txBox="1"/>
              <p:nvPr>
                <p:custDataLst>
                  <p:tags r:id="rId5"/>
                </p:custDataLst>
              </p:nvPr>
            </p:nvSpPr>
            <p:spPr>
              <a:xfrm>
                <a:off x="1165331" y="4786734"/>
                <a:ext cx="1470597" cy="46037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CBuffer</a:t>
                </a:r>
                <a:endParaRPr lang="en-US" altLang="zh-CN" sz="2400" b="1" dirty="0">
                  <a:solidFill>
                    <a:schemeClr val="bg1"/>
                  </a:solidFill>
                  <a:cs typeface="+mn-ea"/>
                  <a:sym typeface="+mn-lt"/>
                </a:endParaRPr>
              </a:p>
            </p:txBody>
          </p:sp>
          <p:sp>
            <p:nvSpPr>
              <p:cNvPr id="8" name="文本框 7"/>
              <p:cNvSpPr txBox="1"/>
              <p:nvPr>
                <p:custDataLst>
                  <p:tags r:id="rId6"/>
                </p:custDataLst>
              </p:nvPr>
            </p:nvSpPr>
            <p:spPr>
              <a:xfrm>
                <a:off x="562759" y="5250344"/>
                <a:ext cx="2675741" cy="829945"/>
              </a:xfrm>
              <a:prstGeom prst="rect">
                <a:avLst/>
              </a:prstGeom>
              <a:noFill/>
              <a:ln>
                <a:noFill/>
              </a:ln>
            </p:spPr>
            <p:txBody>
              <a:bodyPr wrap="square" rtlCol="0">
                <a:spAutoFit/>
              </a:bodyPr>
              <a:lstStyle/>
              <a:p>
                <a:pPr algn="ctr">
                  <a:lnSpc>
                    <a:spcPct val="150000"/>
                  </a:lnSpc>
                </a:pPr>
                <a:r>
                  <a:rPr lang="zh-CN" altLang="en-US" sz="1600">
                    <a:solidFill>
                      <a:schemeClr val="bg1"/>
                    </a:solidFill>
                    <a:cs typeface="+mn-ea"/>
                    <a:sym typeface="+mn-lt"/>
                  </a:rPr>
                  <a:t>实时插件开发接口</a:t>
                </a:r>
                <a:endParaRPr lang="en-US" altLang="zh-CN" sz="1600">
                  <a:solidFill>
                    <a:schemeClr val="bg1"/>
                  </a:solidFill>
                  <a:cs typeface="+mn-ea"/>
                  <a:sym typeface="+mn-lt"/>
                </a:endParaRPr>
              </a:p>
              <a:p>
                <a:pPr algn="ctr">
                  <a:lnSpc>
                    <a:spcPct val="150000"/>
                  </a:lnSpc>
                </a:pPr>
                <a:r>
                  <a:rPr lang="en-US" altLang="zh-CN" sz="1600">
                    <a:solidFill>
                      <a:schemeClr val="bg1"/>
                    </a:solidFill>
                    <a:cs typeface="+mn-ea"/>
                    <a:sym typeface="+mn-lt"/>
                  </a:rPr>
                  <a:t>C</a:t>
                </a:r>
                <a:r>
                  <a:rPr lang="zh-CN" altLang="en-US" sz="1600">
                    <a:solidFill>
                      <a:schemeClr val="bg1"/>
                    </a:solidFill>
                    <a:cs typeface="+mn-ea"/>
                    <a:sym typeface="+mn-lt"/>
                  </a:rPr>
                  <a:t>语言开发</a:t>
                </a:r>
                <a:endParaRPr lang="en-US" altLang="zh-CN" sz="1600">
                  <a:solidFill>
                    <a:schemeClr val="bg1"/>
                  </a:solidFill>
                  <a:cs typeface="+mn-ea"/>
                  <a:sym typeface="+mn-lt"/>
                </a:endParaRPr>
              </a:p>
            </p:txBody>
          </p:sp>
        </p:grpSp>
      </p:grpSp>
      <p:grpSp>
        <p:nvGrpSpPr>
          <p:cNvPr id="9" name="组合 8"/>
          <p:cNvGrpSpPr/>
          <p:nvPr>
            <p:custDataLst>
              <p:tags r:id="rId7"/>
            </p:custDataLst>
          </p:nvPr>
        </p:nvGrpSpPr>
        <p:grpSpPr>
          <a:xfrm>
            <a:off x="4758130" y="3832939"/>
            <a:ext cx="2675741" cy="2214620"/>
            <a:chOff x="4168349" y="3909139"/>
            <a:chExt cx="2675741" cy="2214620"/>
          </a:xfrm>
        </p:grpSpPr>
        <p:pic>
          <p:nvPicPr>
            <p:cNvPr id="10" name="图形 9" descr="zijin"/>
            <p:cNvPicPr>
              <a:picLocks noChangeAspect="1"/>
            </p:cNvPicPr>
            <p:nvPr>
              <p:custDataLst>
                <p:tags r:id="rId8"/>
              </p:custDataLst>
            </p:nvPr>
          </p:nvPicPr>
          <p:blipFill>
            <a:blip r:embed="rId9">
              <a:extLst>
                <a:ext uri="{96DAC541-7B7A-43D3-8B79-37D633B846F1}">
                  <asvg:svgBlip xmlns:asvg="http://schemas.microsoft.com/office/drawing/2016/SVG/main" r:embed="rId10"/>
                </a:ext>
              </a:extLst>
            </a:blip>
            <a:stretch>
              <a:fillRect/>
            </a:stretch>
          </p:blipFill>
          <p:spPr>
            <a:xfrm>
              <a:off x="5092219" y="3909139"/>
              <a:ext cx="828000" cy="828000"/>
            </a:xfrm>
            <a:prstGeom prst="rect">
              <a:avLst/>
            </a:prstGeom>
          </p:spPr>
        </p:pic>
        <p:grpSp>
          <p:nvGrpSpPr>
            <p:cNvPr id="11" name="组合 10"/>
            <p:cNvGrpSpPr/>
            <p:nvPr/>
          </p:nvGrpSpPr>
          <p:grpSpPr>
            <a:xfrm>
              <a:off x="4168349" y="4830204"/>
              <a:ext cx="2675741" cy="1293555"/>
              <a:chOff x="562759" y="4786734"/>
              <a:chExt cx="2675741" cy="1293555"/>
            </a:xfrm>
          </p:grpSpPr>
          <p:sp>
            <p:nvSpPr>
              <p:cNvPr id="12" name="文本框 11"/>
              <p:cNvSpPr txBox="1"/>
              <p:nvPr>
                <p:custDataLst>
                  <p:tags r:id="rId11"/>
                </p:custDataLst>
              </p:nvPr>
            </p:nvSpPr>
            <p:spPr>
              <a:xfrm>
                <a:off x="1165331" y="4786734"/>
                <a:ext cx="1470597" cy="46037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Clib</a:t>
                </a:r>
                <a:r>
                  <a:rPr lang="zh-CN" altLang="en-US" sz="2400" b="1" dirty="0">
                    <a:solidFill>
                      <a:schemeClr val="bg1"/>
                    </a:solidFill>
                    <a:cs typeface="+mn-ea"/>
                    <a:sym typeface="+mn-lt"/>
                  </a:rPr>
                  <a:t>库</a:t>
                </a:r>
                <a:endParaRPr lang="zh-CN" altLang="en-US" sz="2400" b="1" dirty="0">
                  <a:solidFill>
                    <a:schemeClr val="bg1"/>
                  </a:solidFill>
                  <a:cs typeface="+mn-ea"/>
                  <a:sym typeface="+mn-lt"/>
                </a:endParaRPr>
              </a:p>
            </p:txBody>
          </p:sp>
          <p:sp>
            <p:nvSpPr>
              <p:cNvPr id="13" name="文本框 12"/>
              <p:cNvSpPr txBox="1"/>
              <p:nvPr>
                <p:custDataLst>
                  <p:tags r:id="rId12"/>
                </p:custDataLst>
              </p:nvPr>
            </p:nvSpPr>
            <p:spPr>
              <a:xfrm>
                <a:off x="562759" y="5250344"/>
                <a:ext cx="2675741" cy="829945"/>
              </a:xfrm>
              <a:prstGeom prst="rect">
                <a:avLst/>
              </a:prstGeom>
              <a:noFill/>
              <a:ln>
                <a:noFill/>
              </a:ln>
            </p:spPr>
            <p:txBody>
              <a:bodyPr wrap="square" rtlCol="0">
                <a:spAutoFit/>
              </a:bodyPr>
              <a:lstStyle/>
              <a:p>
                <a:pPr algn="ctr">
                  <a:lnSpc>
                    <a:spcPct val="150000"/>
                  </a:lnSpc>
                </a:pPr>
                <a:r>
                  <a:rPr lang="zh-CN" altLang="en-US" sz="1600" dirty="0">
                    <a:solidFill>
                      <a:schemeClr val="bg1"/>
                    </a:solidFill>
                    <a:cs typeface="+mn-ea"/>
                    <a:sym typeface="+mn-lt"/>
                  </a:rPr>
                  <a:t>上位</a:t>
                </a:r>
                <a:r>
                  <a:rPr lang="zh-CN" altLang="en-US" sz="1600" dirty="0">
                    <a:solidFill>
                      <a:schemeClr val="bg1"/>
                    </a:solidFill>
                    <a:cs typeface="+mn-ea"/>
                    <a:sym typeface="+mn-lt"/>
                  </a:rPr>
                  <a:t>机二次开发接口库</a:t>
                </a:r>
                <a:endParaRPr lang="zh-CN" altLang="en-US" sz="1600" dirty="0">
                  <a:solidFill>
                    <a:schemeClr val="bg1"/>
                  </a:solidFill>
                  <a:cs typeface="+mn-ea"/>
                  <a:sym typeface="+mn-lt"/>
                </a:endParaRPr>
              </a:p>
              <a:p>
                <a:pPr algn="ctr">
                  <a:lnSpc>
                    <a:spcPct val="150000"/>
                  </a:lnSpc>
                </a:pPr>
                <a:r>
                  <a:rPr lang="en-US" altLang="zh-CN" sz="1600" dirty="0">
                    <a:solidFill>
                      <a:schemeClr val="bg1"/>
                    </a:solidFill>
                    <a:cs typeface="+mn-ea"/>
                    <a:sym typeface="+mn-lt"/>
                  </a:rPr>
                  <a:t>SKComm.dll</a:t>
                </a:r>
                <a:r>
                  <a:rPr lang="zh-CN" altLang="en-US" sz="1600" dirty="0">
                    <a:solidFill>
                      <a:schemeClr val="bg1"/>
                    </a:solidFill>
                    <a:cs typeface="+mn-ea"/>
                    <a:sym typeface="+mn-lt"/>
                  </a:rPr>
                  <a:t>及</a:t>
                </a:r>
                <a:r>
                  <a:rPr lang="en-US" altLang="zh-CN" sz="1600" dirty="0">
                    <a:solidFill>
                      <a:schemeClr val="bg1"/>
                    </a:solidFill>
                    <a:cs typeface="+mn-ea"/>
                    <a:sym typeface="+mn-lt"/>
                  </a:rPr>
                  <a:t>.net.dll</a:t>
                </a:r>
                <a:endParaRPr lang="en-US" altLang="zh-CN" sz="1600" dirty="0">
                  <a:solidFill>
                    <a:schemeClr val="bg1"/>
                  </a:solidFill>
                  <a:cs typeface="+mn-ea"/>
                  <a:sym typeface="+mn-lt"/>
                </a:endParaRPr>
              </a:p>
            </p:txBody>
          </p:sp>
        </p:grpSp>
      </p:grpSp>
      <p:grpSp>
        <p:nvGrpSpPr>
          <p:cNvPr id="14" name="组合 13"/>
          <p:cNvGrpSpPr/>
          <p:nvPr>
            <p:custDataLst>
              <p:tags r:id="rId13"/>
            </p:custDataLst>
          </p:nvPr>
        </p:nvGrpSpPr>
        <p:grpSpPr>
          <a:xfrm>
            <a:off x="8711343" y="3832939"/>
            <a:ext cx="2675741" cy="2214620"/>
            <a:chOff x="8913685" y="3909139"/>
            <a:chExt cx="2675741" cy="2214620"/>
          </a:xfrm>
        </p:grpSpPr>
        <p:pic>
          <p:nvPicPr>
            <p:cNvPr id="15" name="图形 14" descr="certified-supplier"/>
            <p:cNvPicPr>
              <a:picLocks noChangeAspect="1"/>
            </p:cNvPicPr>
            <p:nvPr>
              <p:custDataLst>
                <p:tags r:id="rId14"/>
              </p:custDataLst>
            </p:nvPr>
          </p:nvPicPr>
          <p:blipFill>
            <a:blip r:embed="rId15">
              <a:extLst>
                <a:ext uri="{96DAC541-7B7A-43D3-8B79-37D633B846F1}">
                  <asvg:svgBlip xmlns:asvg="http://schemas.microsoft.com/office/drawing/2016/SVG/main" r:embed="rId16"/>
                </a:ext>
              </a:extLst>
            </a:blip>
            <a:stretch>
              <a:fillRect/>
            </a:stretch>
          </p:blipFill>
          <p:spPr>
            <a:xfrm>
              <a:off x="9837555" y="3909139"/>
              <a:ext cx="828000" cy="828000"/>
            </a:xfrm>
            <a:prstGeom prst="rect">
              <a:avLst/>
            </a:prstGeom>
          </p:spPr>
        </p:pic>
        <p:grpSp>
          <p:nvGrpSpPr>
            <p:cNvPr id="16" name="组合 15"/>
            <p:cNvGrpSpPr/>
            <p:nvPr/>
          </p:nvGrpSpPr>
          <p:grpSpPr>
            <a:xfrm>
              <a:off x="8913685" y="4830204"/>
              <a:ext cx="2675741" cy="1293555"/>
              <a:chOff x="562759" y="4786734"/>
              <a:chExt cx="2675741" cy="1293555"/>
            </a:xfrm>
          </p:grpSpPr>
          <p:sp>
            <p:nvSpPr>
              <p:cNvPr id="17" name="文本框 16"/>
              <p:cNvSpPr txBox="1"/>
              <p:nvPr>
                <p:custDataLst>
                  <p:tags r:id="rId17"/>
                </p:custDataLst>
              </p:nvPr>
            </p:nvSpPr>
            <p:spPr>
              <a:xfrm>
                <a:off x="1165331" y="4786734"/>
                <a:ext cx="1470597" cy="460375"/>
              </a:xfrm>
              <a:prstGeom prst="rect">
                <a:avLst/>
              </a:prstGeom>
              <a:noFill/>
              <a:ln>
                <a:noFill/>
              </a:ln>
            </p:spPr>
            <p:txBody>
              <a:bodyPr wrap="square" rtlCol="0">
                <a:spAutoFit/>
              </a:bodyPr>
              <a:lstStyle/>
              <a:p>
                <a:pPr algn="ctr"/>
                <a:r>
                  <a:rPr lang="en-US" altLang="zh-CN" sz="2400" b="1" dirty="0">
                    <a:solidFill>
                      <a:schemeClr val="bg1"/>
                    </a:solidFill>
                    <a:cs typeface="+mn-ea"/>
                    <a:sym typeface="+mn-lt"/>
                  </a:rPr>
                  <a:t>KTView</a:t>
                </a:r>
                <a:endParaRPr lang="en-US" altLang="zh-CN" sz="2400" b="1" dirty="0">
                  <a:solidFill>
                    <a:schemeClr val="bg1"/>
                  </a:solidFill>
                  <a:cs typeface="+mn-ea"/>
                  <a:sym typeface="+mn-lt"/>
                </a:endParaRPr>
              </a:p>
            </p:txBody>
          </p:sp>
          <p:sp>
            <p:nvSpPr>
              <p:cNvPr id="18" name="文本框 17"/>
              <p:cNvSpPr txBox="1"/>
              <p:nvPr>
                <p:custDataLst>
                  <p:tags r:id="rId18"/>
                </p:custDataLst>
              </p:nvPr>
            </p:nvSpPr>
            <p:spPr>
              <a:xfrm>
                <a:off x="562759" y="5250344"/>
                <a:ext cx="2675741" cy="829945"/>
              </a:xfrm>
              <a:prstGeom prst="rect">
                <a:avLst/>
              </a:prstGeom>
              <a:noFill/>
              <a:ln>
                <a:noFill/>
              </a:ln>
            </p:spPr>
            <p:txBody>
              <a:bodyPr wrap="square" rtlCol="0">
                <a:spAutoFit/>
              </a:bodyPr>
              <a:lstStyle/>
              <a:p>
                <a:pPr algn="ctr">
                  <a:lnSpc>
                    <a:spcPct val="150000"/>
                  </a:lnSpc>
                </a:pPr>
                <a:r>
                  <a:rPr lang="zh-CN" altLang="en-US" sz="1600">
                    <a:solidFill>
                      <a:schemeClr val="bg1"/>
                    </a:solidFill>
                    <a:cs typeface="+mn-ea"/>
                    <a:sym typeface="+mn-lt"/>
                  </a:rPr>
                  <a:t>系统配置工具</a:t>
                </a:r>
                <a:endParaRPr lang="zh-CN" altLang="en-US" sz="1600">
                  <a:solidFill>
                    <a:schemeClr val="bg1"/>
                  </a:solidFill>
                  <a:cs typeface="+mn-ea"/>
                  <a:sym typeface="+mn-lt"/>
                </a:endParaRPr>
              </a:p>
              <a:p>
                <a:pPr algn="ctr">
                  <a:lnSpc>
                    <a:spcPct val="150000"/>
                  </a:lnSpc>
                </a:pPr>
                <a:r>
                  <a:rPr lang="zh-CN" altLang="en-US" sz="1600">
                    <a:solidFill>
                      <a:schemeClr val="bg1"/>
                    </a:solidFill>
                    <a:cs typeface="+mn-ea"/>
                    <a:sym typeface="+mn-lt"/>
                  </a:rPr>
                  <a:t>含示波器</a:t>
                </a:r>
                <a:endParaRPr lang="zh-CN" altLang="en-US" sz="1600">
                  <a:solidFill>
                    <a:schemeClr val="bg1"/>
                  </a:solidFill>
                  <a:cs typeface="+mn-ea"/>
                  <a:sym typeface="+mn-lt"/>
                </a:endParaRPr>
              </a:p>
            </p:txBody>
          </p:sp>
        </p:grpSp>
      </p:grpSp>
      <p:sp>
        <p:nvSpPr>
          <p:cNvPr id="19" name="文本框 18"/>
          <p:cNvSpPr txBox="1"/>
          <p:nvPr/>
        </p:nvSpPr>
        <p:spPr>
          <a:xfrm>
            <a:off x="342270" y="507534"/>
            <a:ext cx="23164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产品软件</a:t>
            </a:r>
            <a:r>
              <a:rPr lang="zh-CN" altLang="en-US" sz="2800" b="1" dirty="0">
                <a:solidFill>
                  <a:schemeClr val="tx1">
                    <a:lumMod val="65000"/>
                    <a:lumOff val="35000"/>
                  </a:schemeClr>
                </a:solidFill>
                <a:cs typeface="+mn-ea"/>
                <a:sym typeface="+mn-lt"/>
              </a:rPr>
              <a:t>组成</a:t>
            </a:r>
            <a:endParaRPr lang="zh-CN" altLang="en-US" sz="2800" b="1" dirty="0">
              <a:solidFill>
                <a:schemeClr val="tx1">
                  <a:lumMod val="65000"/>
                  <a:lumOff val="35000"/>
                </a:schemeClr>
              </a:solidFill>
              <a:cs typeface="+mn-ea"/>
              <a:sym typeface="+mn-lt"/>
            </a:endParaRPr>
          </a:p>
        </p:txBody>
      </p:sp>
      <p:pic>
        <p:nvPicPr>
          <p:cNvPr id="20" name="图片 19"/>
          <p:cNvPicPr>
            <a:picLocks noChangeAspect="1"/>
          </p:cNvPicPr>
          <p:nvPr/>
        </p:nvPicPr>
        <p:blipFill>
          <a:blip r:embed="rId19"/>
          <a:srcRect l="17891" t="41257" r="22625" b="31958"/>
          <a:stretch>
            <a:fillRect/>
          </a:stretch>
        </p:blipFill>
        <p:spPr>
          <a:xfrm>
            <a:off x="635" y="1210945"/>
            <a:ext cx="12191365" cy="2449195"/>
          </a:xfrm>
          <a:prstGeom prst="rect">
            <a:avLst/>
          </a:prstGeom>
        </p:spPr>
      </p:pic>
      <p:sp>
        <p:nvSpPr>
          <p:cNvPr id="21" name="文本框 20"/>
          <p:cNvSpPr txBox="1"/>
          <p:nvPr/>
        </p:nvSpPr>
        <p:spPr>
          <a:xfrm>
            <a:off x="7433945" y="1760855"/>
            <a:ext cx="4064000" cy="1106805"/>
          </a:xfrm>
          <a:prstGeom prst="rect">
            <a:avLst/>
          </a:prstGeom>
          <a:noFill/>
        </p:spPr>
        <p:txBody>
          <a:bodyPr wrap="square" rtlCol="0">
            <a:spAutoFit/>
          </a:bodyPr>
          <a:p>
            <a:r>
              <a:rPr lang="en-US" altLang="zh-CN" sz="6600">
                <a:ln w="10160">
                  <a:solidFill>
                    <a:schemeClr val="accent5"/>
                  </a:solidFill>
                  <a:prstDash val="solid"/>
                </a:ln>
                <a:solidFill>
                  <a:srgbClr val="FFFFFF"/>
                </a:solidFill>
                <a:effectLst>
                  <a:outerShdw blurRad="38100" dist="22860" dir="5400000" algn="tl" rotWithShape="0">
                    <a:srgbClr val="000000">
                      <a:alpha val="30000"/>
                    </a:srgbClr>
                  </a:outerShdw>
                </a:effectLst>
              </a:rPr>
              <a:t>K6-</a:t>
            </a:r>
            <a:r>
              <a:rPr lang="en-US" altLang="zh-CN" sz="6600">
                <a:ln w="10160">
                  <a:solidFill>
                    <a:schemeClr val="accent5"/>
                  </a:solidFill>
                  <a:prstDash val="solid"/>
                </a:ln>
                <a:solidFill>
                  <a:srgbClr val="FFFFFF"/>
                </a:solidFill>
                <a:effectLst>
                  <a:outerShdw blurRad="38100" dist="22860" dir="5400000" algn="tl" rotWithShape="0">
                    <a:srgbClr val="000000">
                      <a:alpha val="30000"/>
                    </a:srgbClr>
                  </a:outerShdw>
                </a:effectLst>
              </a:rPr>
              <a:t>SKI</a:t>
            </a:r>
            <a:endParaRPr lang="en-US" altLang="zh-CN" sz="6600">
              <a:ln w="10160">
                <a:solidFill>
                  <a:schemeClr val="accent5"/>
                </a:solidFill>
                <a:prstDash val="solid"/>
              </a:ln>
              <a:solidFill>
                <a:srgbClr val="FFFFFF"/>
              </a:solidFill>
              <a:effectLst>
                <a:outerShdw blurRad="38100" dist="22860" dir="5400000" algn="tl" rotWithShape="0">
                  <a:srgbClr val="000000">
                    <a:alpha val="30000"/>
                  </a:srgbClr>
                </a:outerShdw>
              </a:effectLs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flipH="1">
            <a:off x="0" y="0"/>
            <a:ext cx="4991100" cy="6871976"/>
            <a:chOff x="7200900" y="0"/>
            <a:chExt cx="4991100" cy="6871976"/>
          </a:xfrm>
        </p:grpSpPr>
        <p:sp>
          <p:nvSpPr>
            <p:cNvPr id="4" name="任意多边形: 形状 3"/>
            <p:cNvSpPr/>
            <p:nvPr/>
          </p:nvSpPr>
          <p:spPr>
            <a:xfrm>
              <a:off x="7200900" y="0"/>
              <a:ext cx="4991100" cy="6871976"/>
            </a:xfrm>
            <a:custGeom>
              <a:avLst/>
              <a:gdLst>
                <a:gd name="connsiteX0" fmla="*/ 1329921 w 4991100"/>
                <a:gd name="connsiteY0" fmla="*/ 0 h 6871976"/>
                <a:gd name="connsiteX1" fmla="*/ 4991100 w 4991100"/>
                <a:gd name="connsiteY1" fmla="*/ 0 h 6871976"/>
                <a:gd name="connsiteX2" fmla="*/ 4991100 w 4991100"/>
                <a:gd name="connsiteY2" fmla="*/ 6871976 h 6871976"/>
                <a:gd name="connsiteX3" fmla="*/ 1367344 w 4991100"/>
                <a:gd name="connsiteY3" fmla="*/ 6871976 h 6871976"/>
                <a:gd name="connsiteX4" fmla="*/ 1163717 w 4991100"/>
                <a:gd name="connsiteY4" fmla="*/ 6642835 h 6871976"/>
                <a:gd name="connsiteX5" fmla="*/ 0 w 4991100"/>
                <a:gd name="connsiteY5" fmla="*/ 3416461 h 6871976"/>
                <a:gd name="connsiteX6" fmla="*/ 1115697 w 4991100"/>
                <a:gd name="connsiteY6" fmla="*/ 248808 h 68719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991100" h="6871976">
                  <a:moveTo>
                    <a:pt x="1329921" y="0"/>
                  </a:moveTo>
                  <a:lnTo>
                    <a:pt x="4991100" y="0"/>
                  </a:lnTo>
                  <a:lnTo>
                    <a:pt x="4991100" y="6871976"/>
                  </a:lnTo>
                  <a:lnTo>
                    <a:pt x="1367344" y="6871976"/>
                  </a:lnTo>
                  <a:lnTo>
                    <a:pt x="1163717" y="6642835"/>
                  </a:lnTo>
                  <a:cubicBezTo>
                    <a:pt x="436965" y="5767552"/>
                    <a:pt x="0" y="4643036"/>
                    <a:pt x="0" y="3416461"/>
                  </a:cubicBezTo>
                  <a:cubicBezTo>
                    <a:pt x="0" y="2217144"/>
                    <a:pt x="417759" y="1115400"/>
                    <a:pt x="1115697" y="248808"/>
                  </a:cubicBezTo>
                  <a:close/>
                </a:path>
              </a:pathLst>
            </a:cu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a:cs typeface="+mn-ea"/>
                <a:sym typeface="+mn-lt"/>
              </a:endParaRPr>
            </a:p>
          </p:txBody>
        </p:sp>
        <p:sp>
          <p:nvSpPr>
            <p:cNvPr id="5" name="任意多边形: 形状 4"/>
            <p:cNvSpPr/>
            <p:nvPr/>
          </p:nvSpPr>
          <p:spPr>
            <a:xfrm>
              <a:off x="9438940" y="761486"/>
              <a:ext cx="2753060" cy="5335028"/>
            </a:xfrm>
            <a:custGeom>
              <a:avLst/>
              <a:gdLst>
                <a:gd name="connsiteX0" fmla="*/ 1633538 w 1685925"/>
                <a:gd name="connsiteY0" fmla="*/ 0 h 3267076"/>
                <a:gd name="connsiteX1" fmla="*/ 1685925 w 1685925"/>
                <a:gd name="connsiteY1" fmla="*/ 2646 h 3267076"/>
                <a:gd name="connsiteX2" fmla="*/ 1685925 w 1685925"/>
                <a:gd name="connsiteY2" fmla="*/ 3264431 h 3267076"/>
                <a:gd name="connsiteX3" fmla="*/ 1633538 w 1685925"/>
                <a:gd name="connsiteY3" fmla="*/ 3267076 h 3267076"/>
                <a:gd name="connsiteX4" fmla="*/ 0 w 1685925"/>
                <a:gd name="connsiteY4" fmla="*/ 1633538 h 3267076"/>
                <a:gd name="connsiteX5" fmla="*/ 1633538 w 1685925"/>
                <a:gd name="connsiteY5" fmla="*/ 0 h 3267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85925" h="3267076">
                  <a:moveTo>
                    <a:pt x="1633538" y="0"/>
                  </a:moveTo>
                  <a:lnTo>
                    <a:pt x="1685925" y="2646"/>
                  </a:lnTo>
                  <a:lnTo>
                    <a:pt x="1685925" y="3264431"/>
                  </a:lnTo>
                  <a:lnTo>
                    <a:pt x="1633538" y="3267076"/>
                  </a:lnTo>
                  <a:cubicBezTo>
                    <a:pt x="731360" y="3267076"/>
                    <a:pt x="0" y="2535716"/>
                    <a:pt x="0" y="1633538"/>
                  </a:cubicBezTo>
                  <a:cubicBezTo>
                    <a:pt x="0" y="731360"/>
                    <a:pt x="731360" y="0"/>
                    <a:pt x="1633538" y="0"/>
                  </a:cubicBezTo>
                  <a:close/>
                </a:path>
              </a:pathLst>
            </a:custGeom>
            <a:solidFill>
              <a:srgbClr val="2D77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sp>
        <p:nvSpPr>
          <p:cNvPr id="7" name="文本框 6"/>
          <p:cNvSpPr txBox="1"/>
          <p:nvPr/>
        </p:nvSpPr>
        <p:spPr>
          <a:xfrm>
            <a:off x="986607" y="1920895"/>
            <a:ext cx="2912977" cy="3016210"/>
          </a:xfrm>
          <a:prstGeom prst="rect">
            <a:avLst/>
          </a:prstGeom>
          <a:noFill/>
        </p:spPr>
        <p:txBody>
          <a:bodyPr wrap="none" rtlCol="0">
            <a:spAutoFit/>
          </a:bodyPr>
          <a:lstStyle/>
          <a:p>
            <a:r>
              <a:rPr lang="en-US" altLang="zh-CN" sz="19000" b="1" dirty="0">
                <a:solidFill>
                  <a:schemeClr val="bg1"/>
                </a:solidFill>
                <a:cs typeface="+mn-ea"/>
                <a:sym typeface="+mn-lt"/>
              </a:rPr>
              <a:t>02</a:t>
            </a:r>
            <a:endParaRPr lang="zh-CN" altLang="en-US" sz="19000" b="1" dirty="0">
              <a:solidFill>
                <a:schemeClr val="bg1"/>
              </a:solidFill>
              <a:cs typeface="+mn-ea"/>
              <a:sym typeface="+mn-lt"/>
            </a:endParaRPr>
          </a:p>
        </p:txBody>
      </p:sp>
      <p:grpSp>
        <p:nvGrpSpPr>
          <p:cNvPr id="11" name="组合 10"/>
          <p:cNvGrpSpPr/>
          <p:nvPr/>
        </p:nvGrpSpPr>
        <p:grpSpPr>
          <a:xfrm>
            <a:off x="5777870" y="1978245"/>
            <a:ext cx="5508172" cy="2901511"/>
            <a:chOff x="5777870" y="2265649"/>
            <a:chExt cx="5508172" cy="2901511"/>
          </a:xfrm>
        </p:grpSpPr>
        <p:sp>
          <p:nvSpPr>
            <p:cNvPr id="8" name="文本框 7"/>
            <p:cNvSpPr txBox="1"/>
            <p:nvPr/>
          </p:nvSpPr>
          <p:spPr>
            <a:xfrm>
              <a:off x="5777870" y="2265649"/>
              <a:ext cx="2926080" cy="922020"/>
            </a:xfrm>
            <a:prstGeom prst="rect">
              <a:avLst/>
            </a:prstGeom>
            <a:noFill/>
          </p:spPr>
          <p:txBody>
            <a:bodyPr wrap="none" rtlCol="0">
              <a:spAutoFit/>
            </a:bodyPr>
            <a:lstStyle/>
            <a:p>
              <a:r>
                <a:rPr lang="zh-CN" altLang="en-US" sz="5400" b="1" dirty="0">
                  <a:solidFill>
                    <a:schemeClr val="tx1">
                      <a:lumMod val="65000"/>
                      <a:lumOff val="35000"/>
                    </a:schemeClr>
                  </a:solidFill>
                  <a:cs typeface="+mn-ea"/>
                  <a:sym typeface="+mn-lt"/>
                </a:rPr>
                <a:t>主要功能</a:t>
              </a:r>
              <a:endParaRPr lang="zh-CN" altLang="en-US" sz="5400" b="1" dirty="0">
                <a:solidFill>
                  <a:schemeClr val="tx1">
                    <a:lumMod val="65000"/>
                    <a:lumOff val="35000"/>
                  </a:schemeClr>
                </a:solidFill>
                <a:cs typeface="+mn-ea"/>
                <a:sym typeface="+mn-lt"/>
              </a:endParaRPr>
            </a:p>
          </p:txBody>
        </p:sp>
        <p:sp>
          <p:nvSpPr>
            <p:cNvPr id="9" name="文本框 8"/>
            <p:cNvSpPr txBox="1"/>
            <p:nvPr/>
          </p:nvSpPr>
          <p:spPr>
            <a:xfrm>
              <a:off x="5777870" y="3390900"/>
              <a:ext cx="5508172" cy="922020"/>
            </a:xfrm>
            <a:prstGeom prst="rect">
              <a:avLst/>
            </a:prstGeom>
            <a:noFill/>
          </p:spPr>
          <p:txBody>
            <a:bodyPr wrap="square" rtlCol="0">
              <a:spAutoFit/>
            </a:bodyPr>
            <a:lstStyle/>
            <a:p>
              <a:pPr>
                <a:lnSpc>
                  <a:spcPct val="150000"/>
                </a:lnSpc>
              </a:pPr>
              <a:r>
                <a:rPr lang="zh-CN" altLang="en-US" sz="1200" dirty="0" err="1">
                  <a:solidFill>
                    <a:schemeClr val="tx1">
                      <a:lumMod val="50000"/>
                      <a:lumOff val="50000"/>
                    </a:schemeClr>
                  </a:solidFill>
                  <a:cs typeface="+mn-ea"/>
                  <a:sym typeface="+mn-lt"/>
                </a:rPr>
                <a:t>速度规划是核心算法，其中高阶速度规划更是确保高速高精运动的有力保证。同时，控制器还提供了功能全面的调试工具、丰富的二次开发接口和方便快捷的开发语言及示例</a:t>
              </a:r>
              <a:r>
                <a:rPr lang="zh-CN" altLang="en-US" sz="1200" dirty="0" err="1">
                  <a:solidFill>
                    <a:schemeClr val="tx1">
                      <a:lumMod val="50000"/>
                      <a:lumOff val="50000"/>
                    </a:schemeClr>
                  </a:solidFill>
                  <a:cs typeface="+mn-ea"/>
                  <a:sym typeface="+mn-lt"/>
                </a:rPr>
                <a:t>程序。</a:t>
              </a:r>
              <a:endParaRPr lang="zh-CN" altLang="en-US" sz="1200" dirty="0" err="1">
                <a:solidFill>
                  <a:schemeClr val="tx1">
                    <a:lumMod val="50000"/>
                    <a:lumOff val="50000"/>
                  </a:schemeClr>
                </a:solidFill>
                <a:cs typeface="+mn-ea"/>
                <a:sym typeface="+mn-lt"/>
              </a:endParaRPr>
            </a:p>
          </p:txBody>
        </p:sp>
        <p:sp>
          <p:nvSpPr>
            <p:cNvPr id="10" name="矩形: 圆角 9"/>
            <p:cNvSpPr/>
            <p:nvPr/>
          </p:nvSpPr>
          <p:spPr>
            <a:xfrm>
              <a:off x="5777870" y="4699160"/>
              <a:ext cx="1875972" cy="468000"/>
            </a:xfrm>
            <a:prstGeom prst="roundRect">
              <a:avLst>
                <a:gd name="adj" fmla="val 50000"/>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a:cs typeface="+mn-ea"/>
                  <a:sym typeface="+mn-lt"/>
                </a:rPr>
                <a:t>PART. 02</a:t>
              </a:r>
              <a:endParaRPr lang="zh-CN" altLang="en-US" b="1" dirty="0">
                <a:cs typeface="+mn-ea"/>
                <a:sym typeface="+mn-lt"/>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6254750" y="1746569"/>
            <a:ext cx="5340350" cy="1759266"/>
            <a:chOff x="5410200" y="1866581"/>
            <a:chExt cx="6184900" cy="1778319"/>
          </a:xfrm>
          <a:solidFill>
            <a:srgbClr val="049AAB"/>
          </a:solidFill>
        </p:grpSpPr>
        <p:sp>
          <p:nvSpPr>
            <p:cNvPr id="4" name="矩形 3"/>
            <p:cNvSpPr/>
            <p:nvPr/>
          </p:nvSpPr>
          <p:spPr>
            <a:xfrm>
              <a:off x="5410200" y="1866900"/>
              <a:ext cx="6184900" cy="177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4"/>
            <p:cNvGrpSpPr/>
            <p:nvPr/>
          </p:nvGrpSpPr>
          <p:grpSpPr>
            <a:xfrm>
              <a:off x="5608761" y="1866581"/>
              <a:ext cx="5985684" cy="1778160"/>
              <a:chOff x="2509224" y="3800788"/>
              <a:chExt cx="5985684" cy="1778160"/>
            </a:xfrm>
            <a:grpFill/>
          </p:grpSpPr>
          <p:sp>
            <p:nvSpPr>
              <p:cNvPr id="6" name="文本框 5"/>
              <p:cNvSpPr txBox="1"/>
              <p:nvPr/>
            </p:nvSpPr>
            <p:spPr>
              <a:xfrm>
                <a:off x="2509224" y="3800788"/>
                <a:ext cx="4249269" cy="465361"/>
              </a:xfrm>
              <a:prstGeom prst="rect">
                <a:avLst/>
              </a:prstGeom>
              <a:grpFill/>
            </p:spPr>
            <p:txBody>
              <a:bodyPr wrap="square" rtlCol="0">
                <a:spAutoFit/>
              </a:bodyPr>
              <a:lstStyle/>
              <a:p>
                <a:pPr algn="l"/>
                <a:r>
                  <a:rPr lang="en-US" sz="2400" b="1" dirty="0">
                    <a:solidFill>
                      <a:schemeClr val="bg1"/>
                    </a:solidFill>
                    <a:cs typeface="+mn-ea"/>
                    <a:sym typeface="+mn-lt"/>
                  </a:rPr>
                  <a:t>K6</a:t>
                </a:r>
                <a:r>
                  <a:rPr sz="2400" b="1" dirty="0">
                    <a:solidFill>
                      <a:schemeClr val="bg1"/>
                    </a:solidFill>
                    <a:cs typeface="+mn-ea"/>
                    <a:sym typeface="+mn-lt"/>
                  </a:rPr>
                  <a:t>高性能工艺平台控制器</a:t>
                </a:r>
                <a:endParaRPr sz="2400" b="1" dirty="0">
                  <a:solidFill>
                    <a:schemeClr val="bg1"/>
                  </a:solidFill>
                  <a:cs typeface="+mn-ea"/>
                  <a:sym typeface="+mn-lt"/>
                </a:endParaRPr>
              </a:p>
            </p:txBody>
          </p:sp>
          <p:sp>
            <p:nvSpPr>
              <p:cNvPr id="7" name="文本框 6"/>
              <p:cNvSpPr txBox="1"/>
              <p:nvPr/>
            </p:nvSpPr>
            <p:spPr>
              <a:xfrm>
                <a:off x="2543053" y="4367084"/>
                <a:ext cx="5951855" cy="1211864"/>
              </a:xfrm>
              <a:prstGeom prst="rect">
                <a:avLst/>
              </a:prstGeom>
              <a:grpFill/>
            </p:spPr>
            <p:txBody>
              <a:bodyPr wrap="square" rtlCol="0">
                <a:spAutoFit/>
              </a:bodyPr>
              <a:lstStyle/>
              <a:p>
                <a:pPr>
                  <a:lnSpc>
                    <a:spcPct val="150000"/>
                  </a:lnSpc>
                </a:pPr>
                <a:r>
                  <a:rPr lang="en-US" altLang="zh-CN" sz="1600">
                    <a:solidFill>
                      <a:schemeClr val="bg1"/>
                    </a:solidFill>
                    <a:cs typeface="+mn-ea"/>
                    <a:sym typeface="+mn-lt"/>
                  </a:rPr>
                  <a:t>K6运动控制器</a:t>
                </a:r>
                <a:r>
                  <a:rPr lang="zh-CN" altLang="en-US" sz="1600">
                    <a:solidFill>
                      <a:schemeClr val="bg1"/>
                    </a:solidFill>
                    <a:cs typeface="+mn-ea"/>
                    <a:sym typeface="+mn-lt"/>
                  </a:rPr>
                  <a:t>是一个平台，支持内置核心。</a:t>
                </a:r>
                <a:r>
                  <a:rPr lang="en-US" altLang="zh-CN" sz="1600">
                    <a:solidFill>
                      <a:schemeClr val="bg1"/>
                    </a:solidFill>
                    <a:cs typeface="+mn-ea"/>
                    <a:sym typeface="+mn-lt"/>
                  </a:rPr>
                  <a:t>KTView应用的</a:t>
                </a:r>
                <a:r>
                  <a:rPr lang="zh-CN" altLang="en-US" sz="1600">
                    <a:solidFill>
                      <a:schemeClr val="bg1"/>
                    </a:solidFill>
                    <a:cs typeface="+mn-ea"/>
                    <a:sym typeface="+mn-lt"/>
                  </a:rPr>
                  <a:t>控制器的</a:t>
                </a:r>
                <a:r>
                  <a:rPr lang="en-US" altLang="zh-CN" sz="1600">
                    <a:solidFill>
                      <a:schemeClr val="bg1"/>
                    </a:solidFill>
                    <a:cs typeface="+mn-ea"/>
                    <a:sym typeface="+mn-lt"/>
                  </a:rPr>
                  <a:t>开发和调试工具,提供了丰富的功能来支持用户高效地进行系统配置、调试和监控</a:t>
                </a:r>
                <a:r>
                  <a:rPr lang="zh-CN" altLang="en-US" sz="1600">
                    <a:solidFill>
                      <a:schemeClr val="bg1"/>
                    </a:solidFill>
                    <a:cs typeface="+mn-ea"/>
                    <a:sym typeface="+mn-lt"/>
                  </a:rPr>
                  <a:t>。</a:t>
                </a:r>
                <a:endParaRPr lang="zh-CN" altLang="en-US" sz="1600">
                  <a:solidFill>
                    <a:schemeClr val="bg1"/>
                  </a:solidFill>
                  <a:cs typeface="+mn-ea"/>
                  <a:sym typeface="+mn-lt"/>
                </a:endParaRPr>
              </a:p>
            </p:txBody>
          </p:sp>
        </p:grpSp>
      </p:grpSp>
      <p:sp>
        <p:nvSpPr>
          <p:cNvPr id="8" name="文本框 7"/>
          <p:cNvSpPr txBox="1"/>
          <p:nvPr/>
        </p:nvSpPr>
        <p:spPr>
          <a:xfrm>
            <a:off x="6425565" y="3973830"/>
            <a:ext cx="4962525" cy="1938020"/>
          </a:xfrm>
          <a:prstGeom prst="rect">
            <a:avLst/>
          </a:prstGeom>
          <a:noFill/>
        </p:spPr>
        <p:txBody>
          <a:bodyPr wrap="square" rtlCol="0">
            <a:spAutoFit/>
          </a:bodyPr>
          <a:lstStyle/>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多轴同步控制：软件支持多轴同步运动控制，确保复杂运动任务的精确执行。</a:t>
            </a:r>
            <a:endParaRPr lang="en-US" altLang="zh-CN" sz="1600">
              <a:solidFill>
                <a:schemeClr val="tx1">
                  <a:lumMod val="65000"/>
                  <a:lumOff val="35000"/>
                </a:schemeClr>
              </a:solidFill>
              <a:cs typeface="+mn-ea"/>
              <a:sym typeface="+mn-lt"/>
            </a:endParaRPr>
          </a:p>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CBuffer</a:t>
            </a:r>
            <a:r>
              <a:rPr lang="zh-CN" altLang="en-US" sz="1600">
                <a:solidFill>
                  <a:schemeClr val="tx1">
                    <a:lumMod val="65000"/>
                    <a:lumOff val="35000"/>
                  </a:schemeClr>
                </a:solidFill>
                <a:cs typeface="+mn-ea"/>
                <a:sym typeface="+mn-lt"/>
              </a:rPr>
              <a:t>实时插件开发接口：灵活实现的工艺配方。</a:t>
            </a:r>
            <a:endParaRPr lang="en-US" altLang="zh-CN" sz="1600">
              <a:solidFill>
                <a:schemeClr val="tx1">
                  <a:lumMod val="65000"/>
                  <a:lumOff val="35000"/>
                </a:schemeClr>
              </a:solidFill>
              <a:cs typeface="+mn-ea"/>
              <a:sym typeface="+mn-lt"/>
            </a:endParaRPr>
          </a:p>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CLib</a:t>
            </a:r>
            <a:r>
              <a:rPr lang="zh-CN" altLang="en-US" sz="1600">
                <a:solidFill>
                  <a:schemeClr val="tx1">
                    <a:lumMod val="65000"/>
                    <a:lumOff val="35000"/>
                  </a:schemeClr>
                </a:solidFill>
                <a:cs typeface="+mn-ea"/>
                <a:sym typeface="+mn-lt"/>
              </a:rPr>
              <a:t>二次开发</a:t>
            </a:r>
            <a:r>
              <a:rPr lang="en-US" altLang="zh-CN" sz="1600">
                <a:solidFill>
                  <a:schemeClr val="tx1">
                    <a:lumMod val="65000"/>
                    <a:lumOff val="35000"/>
                  </a:schemeClr>
                </a:solidFill>
                <a:cs typeface="+mn-ea"/>
                <a:sym typeface="+mn-lt"/>
              </a:rPr>
              <a:t>接口：软件支持与各种第三方设备和软件的集成，提供灵活的扩展能力。</a:t>
            </a:r>
            <a:endParaRPr lang="en-US" altLang="zh-CN" sz="1600">
              <a:solidFill>
                <a:schemeClr val="tx1">
                  <a:lumMod val="65000"/>
                  <a:lumOff val="35000"/>
                </a:schemeClr>
              </a:solidFill>
              <a:cs typeface="+mn-ea"/>
              <a:sym typeface="+mn-lt"/>
            </a:endParaRPr>
          </a:p>
        </p:txBody>
      </p:sp>
      <p:sp>
        <p:nvSpPr>
          <p:cNvPr id="9" name="文本框 8"/>
          <p:cNvSpPr txBox="1"/>
          <p:nvPr/>
        </p:nvSpPr>
        <p:spPr>
          <a:xfrm>
            <a:off x="342270" y="507534"/>
            <a:ext cx="1605280" cy="521970"/>
          </a:xfrm>
          <a:prstGeom prst="rect">
            <a:avLst/>
          </a:prstGeom>
          <a:noFill/>
        </p:spPr>
        <p:txBody>
          <a:bodyPr wrap="none" rtlCol="0">
            <a:spAutoFit/>
          </a:bodyPr>
          <a:lstStyle/>
          <a:p>
            <a:r>
              <a:rPr lang="zh-CN" altLang="en-US" sz="2800" b="1" dirty="0">
                <a:solidFill>
                  <a:schemeClr val="tx1">
                    <a:lumMod val="65000"/>
                    <a:lumOff val="35000"/>
                  </a:schemeClr>
                </a:solidFill>
                <a:cs typeface="+mn-ea"/>
                <a:sym typeface="+mn-lt"/>
              </a:rPr>
              <a:t>功能概述</a:t>
            </a:r>
            <a:endParaRPr lang="zh-CN" altLang="en-US" sz="2400" b="1" dirty="0">
              <a:solidFill>
                <a:schemeClr val="tx1">
                  <a:lumMod val="65000"/>
                  <a:lumOff val="35000"/>
                </a:schemeClr>
              </a:solidFill>
              <a:cs typeface="+mn-ea"/>
              <a:sym typeface="+mn-lt"/>
            </a:endParaRPr>
          </a:p>
        </p:txBody>
      </p:sp>
      <p:sp>
        <p:nvSpPr>
          <p:cNvPr id="12" name="矩形 11"/>
          <p:cNvSpPr/>
          <p:nvPr/>
        </p:nvSpPr>
        <p:spPr>
          <a:xfrm>
            <a:off x="474980" y="1567180"/>
            <a:ext cx="5951220" cy="4373880"/>
          </a:xfrm>
          <a:prstGeom prst="rect">
            <a:avLst/>
          </a:prstGeom>
          <a:solidFill>
            <a:schemeClr val="bg1"/>
          </a:solidFill>
          <a:ln>
            <a:noFill/>
          </a:ln>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pic>
        <p:nvPicPr>
          <p:cNvPr id="2" name="图片 1" descr="系统架构图"/>
          <p:cNvPicPr>
            <a:picLocks noChangeAspect="1"/>
          </p:cNvPicPr>
          <p:nvPr/>
        </p:nvPicPr>
        <p:blipFill>
          <a:blip r:embed="rId1"/>
          <a:stretch>
            <a:fillRect/>
          </a:stretch>
        </p:blipFill>
        <p:spPr>
          <a:xfrm>
            <a:off x="876935" y="1644015"/>
            <a:ext cx="5300980" cy="4219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0" y="2978092"/>
            <a:ext cx="12192000" cy="3879908"/>
          </a:xfrm>
          <a:prstGeom prst="rect">
            <a:avLst/>
          </a:prstGeom>
          <a:solidFill>
            <a:srgbClr val="049A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3" name="文本框 22"/>
          <p:cNvSpPr txBox="1"/>
          <p:nvPr/>
        </p:nvSpPr>
        <p:spPr>
          <a:xfrm>
            <a:off x="342270" y="507534"/>
            <a:ext cx="1398270" cy="521970"/>
          </a:xfrm>
          <a:prstGeom prst="rect">
            <a:avLst/>
          </a:prstGeom>
          <a:noFill/>
        </p:spPr>
        <p:txBody>
          <a:bodyPr wrap="none" rtlCol="0">
            <a:spAutoFit/>
          </a:bodyPr>
          <a:lstStyle/>
          <a:p>
            <a:r>
              <a:rPr lang="en-US" altLang="zh-CN" sz="2800" b="1" dirty="0">
                <a:solidFill>
                  <a:schemeClr val="tx1">
                    <a:lumMod val="65000"/>
                    <a:lumOff val="35000"/>
                  </a:schemeClr>
                </a:solidFill>
                <a:cs typeface="+mn-ea"/>
                <a:sym typeface="+mn-lt"/>
              </a:rPr>
              <a:t>KTView</a:t>
            </a:r>
            <a:endParaRPr lang="zh-CN" altLang="en-US" sz="2800" b="1" dirty="0">
              <a:solidFill>
                <a:schemeClr val="tx1">
                  <a:lumMod val="65000"/>
                  <a:lumOff val="35000"/>
                </a:schemeClr>
              </a:solidFill>
              <a:cs typeface="+mn-ea"/>
              <a:sym typeface="+mn-lt"/>
            </a:endParaRPr>
          </a:p>
        </p:txBody>
      </p:sp>
      <p:pic>
        <p:nvPicPr>
          <p:cNvPr id="25" name="图片 24"/>
          <p:cNvPicPr>
            <a:picLocks noChangeAspect="1"/>
          </p:cNvPicPr>
          <p:nvPr>
            <p:custDataLst>
              <p:tags r:id="rId1"/>
            </p:custDataLst>
          </p:nvPr>
        </p:nvPicPr>
        <p:blipFill>
          <a:blip r:embed="rId2"/>
          <a:srcRect b="4678"/>
          <a:stretch>
            <a:fillRect/>
          </a:stretch>
        </p:blipFill>
        <p:spPr>
          <a:xfrm>
            <a:off x="3521075" y="1318260"/>
            <a:ext cx="8174355" cy="4438015"/>
          </a:xfrm>
          <a:prstGeom prst="rect">
            <a:avLst/>
          </a:prstGeom>
        </p:spPr>
      </p:pic>
      <p:sp>
        <p:nvSpPr>
          <p:cNvPr id="36" name="文本框 35"/>
          <p:cNvSpPr txBox="1"/>
          <p:nvPr>
            <p:custDataLst>
              <p:tags r:id="rId3"/>
            </p:custDataLst>
          </p:nvPr>
        </p:nvSpPr>
        <p:spPr>
          <a:xfrm>
            <a:off x="514985" y="2999105"/>
            <a:ext cx="2834640" cy="645160"/>
          </a:xfrm>
          <a:prstGeom prst="rect">
            <a:avLst/>
          </a:prstGeom>
          <a:noFill/>
        </p:spPr>
        <p:txBody>
          <a:bodyPr wrap="square" rtlCol="0" anchor="t">
            <a:spAutoFit/>
          </a:bodyPr>
          <a:p>
            <a:r>
              <a:rPr lang="zh-CN" altLang="en-US" b="1">
                <a:solidFill>
                  <a:schemeClr val="bg1"/>
                </a:solidFill>
              </a:rPr>
              <a:t>说明书：</a:t>
            </a:r>
            <a:endParaRPr lang="zh-CN" altLang="en-US" b="1">
              <a:solidFill>
                <a:schemeClr val="bg1"/>
              </a:solidFill>
            </a:endParaRPr>
          </a:p>
          <a:p>
            <a:r>
              <a:rPr lang="zh-CN" altLang="en-US">
                <a:solidFill>
                  <a:schemeClr val="bg1"/>
                </a:solidFill>
              </a:rPr>
              <a:t>KTView应用指南.pdf</a:t>
            </a:r>
            <a:endParaRPr lang="zh-CN" altLang="en-US">
              <a:solidFill>
                <a:schemeClr val="bg1"/>
              </a:solidFill>
            </a:endParaRPr>
          </a:p>
        </p:txBody>
      </p:sp>
      <p:sp>
        <p:nvSpPr>
          <p:cNvPr id="38" name="矩形 37"/>
          <p:cNvSpPr/>
          <p:nvPr>
            <p:custDataLst>
              <p:tags r:id="rId4"/>
            </p:custDataLst>
          </p:nvPr>
        </p:nvSpPr>
        <p:spPr>
          <a:xfrm>
            <a:off x="463155" y="1369747"/>
            <a:ext cx="1706880" cy="398780"/>
          </a:xfrm>
          <a:prstGeom prst="rect">
            <a:avLst/>
          </a:prstGeom>
        </p:spPr>
        <p:txBody>
          <a:bodyPr wrap="none">
            <a:spAutoFit/>
          </a:bodyPr>
          <a:p>
            <a:pPr marL="0" marR="0" lvl="0" indent="0" defTabSz="914400" eaLnBrk="1" fontAlgn="auto" latinLnBrk="0" hangingPunct="1">
              <a:lnSpc>
                <a:spcPct val="100000"/>
              </a:lnSpc>
              <a:spcBef>
                <a:spcPts val="0"/>
              </a:spcBef>
              <a:spcAft>
                <a:spcPts val="0"/>
              </a:spcAft>
              <a:buClrTx/>
              <a:buSzTx/>
              <a:buFontTx/>
              <a:buNone/>
              <a:defRPr/>
            </a:pPr>
            <a:r>
              <a:rPr kumimoji="0" lang="zh-CN" altLang="en-US" sz="2000" b="1" i="0" u="none" strike="noStrike" kern="0" cap="none" spc="0" normalizeH="0" baseline="0" noProof="0" dirty="0">
                <a:ln>
                  <a:noFill/>
                </a:ln>
                <a:solidFill>
                  <a:srgbClr val="049AAB"/>
                </a:solidFill>
                <a:effectLst/>
                <a:uLnTx/>
                <a:uFillTx/>
                <a:cs typeface="+mn-ea"/>
                <a:sym typeface="+mn-lt"/>
              </a:rPr>
              <a:t>系统配置</a:t>
            </a:r>
            <a:r>
              <a:rPr kumimoji="0" lang="zh-CN" altLang="en-US" sz="2000" b="1" i="0" u="none" strike="noStrike" kern="0" cap="none" spc="0" normalizeH="0" baseline="0" noProof="0" dirty="0">
                <a:ln>
                  <a:noFill/>
                </a:ln>
                <a:solidFill>
                  <a:srgbClr val="049AAB"/>
                </a:solidFill>
                <a:effectLst/>
                <a:uLnTx/>
                <a:uFillTx/>
                <a:cs typeface="+mn-ea"/>
                <a:sym typeface="+mn-lt"/>
              </a:rPr>
              <a:t>工具</a:t>
            </a:r>
            <a:endParaRPr kumimoji="0" lang="zh-CN" altLang="en-US" sz="2000" b="1" i="0" u="none" strike="noStrike" kern="0" cap="none" spc="0" normalizeH="0" baseline="0" noProof="0" dirty="0">
              <a:ln>
                <a:noFill/>
              </a:ln>
              <a:solidFill>
                <a:srgbClr val="049AAB"/>
              </a:solidFill>
              <a:effectLst/>
              <a:uLnTx/>
              <a:uFillTx/>
              <a:cs typeface="+mn-ea"/>
              <a:sym typeface="+mn-lt"/>
            </a:endParaRPr>
          </a:p>
        </p:txBody>
      </p:sp>
      <p:sp>
        <p:nvSpPr>
          <p:cNvPr id="46" name="矩形 45"/>
          <p:cNvSpPr/>
          <p:nvPr>
            <p:custDataLst>
              <p:tags r:id="rId5"/>
            </p:custDataLst>
          </p:nvPr>
        </p:nvSpPr>
        <p:spPr>
          <a:xfrm>
            <a:off x="389255" y="4396740"/>
            <a:ext cx="2499995" cy="1076325"/>
          </a:xfrm>
          <a:prstGeom prst="rect">
            <a:avLst/>
          </a:prstGeom>
        </p:spPr>
        <p:txBody>
          <a:bodyPr wrap="square">
            <a:spAutoFit/>
          </a:bodyPr>
          <a:p>
            <a:pPr marL="0" marR="0" lvl="0" indent="0" defTabSz="914400" eaLnBrk="1" fontAlgn="auto" latinLnBrk="0" hangingPunct="1">
              <a:lnSpc>
                <a:spcPct val="100000"/>
              </a:lnSpc>
              <a:spcBef>
                <a:spcPts val="0"/>
              </a:spcBef>
              <a:spcAft>
                <a:spcPts val="0"/>
              </a:spcAft>
              <a:buClrTx/>
              <a:buSzTx/>
              <a:buFontTx/>
              <a:buNone/>
              <a:defRPr/>
            </a:pPr>
            <a:r>
              <a:rPr kumimoji="0" lang="en-US" altLang="zh-CN" sz="1600" b="0" i="0" u="none" strike="noStrike" kern="0" cap="none" spc="0" normalizeH="0" baseline="0" noProof="0" dirty="0">
                <a:ln w="3175">
                  <a:noFill/>
                </a:ln>
                <a:solidFill>
                  <a:schemeClr val="bg1"/>
                </a:solidFill>
                <a:effectLst/>
                <a:uLnTx/>
                <a:uFillTx/>
                <a:cs typeface="+mn-ea"/>
                <a:sym typeface="+mn-lt"/>
              </a:rPr>
              <a:t>  </a:t>
            </a:r>
            <a:r>
              <a:rPr kumimoji="0" lang="zh-CN" altLang="en-US" sz="1600" b="0" i="0" u="none" strike="noStrike" kern="0" cap="none" spc="0" normalizeH="0" baseline="0" noProof="0" dirty="0">
                <a:ln w="3175">
                  <a:noFill/>
                </a:ln>
                <a:solidFill>
                  <a:schemeClr val="bg1"/>
                </a:solidFill>
                <a:effectLst/>
                <a:uLnTx/>
                <a:uFillTx/>
                <a:cs typeface="+mn-ea"/>
                <a:sym typeface="+mn-lt"/>
              </a:rPr>
              <a:t>通过</a:t>
            </a:r>
            <a:r>
              <a:rPr kumimoji="0" lang="en-US" altLang="zh-CN" sz="1600" b="0" i="0" u="none" strike="noStrike" kern="0" cap="none" spc="0" normalizeH="0" baseline="0" noProof="0" dirty="0">
                <a:ln w="3175">
                  <a:noFill/>
                </a:ln>
                <a:solidFill>
                  <a:schemeClr val="bg1"/>
                </a:solidFill>
                <a:effectLst/>
                <a:uLnTx/>
                <a:uFillTx/>
                <a:cs typeface="+mn-ea"/>
                <a:sym typeface="+mn-lt"/>
              </a:rPr>
              <a:t>KTVIEW:</a:t>
            </a:r>
            <a:endParaRPr kumimoji="0" lang="en-US" altLang="zh-CN" sz="1600" b="0" i="0" u="none" strike="noStrike" kern="0" cap="none" spc="0" normalizeH="0" baseline="0" noProof="0" dirty="0">
              <a:ln w="3175">
                <a:noFill/>
              </a:ln>
              <a:solidFill>
                <a:schemeClr val="bg1"/>
              </a:solidFill>
              <a:effectLst/>
              <a:uLnTx/>
              <a:uFillTx/>
              <a:cs typeface="+mn-ea"/>
              <a:sym typeface="+mn-lt"/>
            </a:endParaRPr>
          </a:p>
          <a:p>
            <a:pPr marL="0" marR="0" lvl="0" indent="0" defTabSz="914400" eaLnBrk="1" fontAlgn="auto" latinLnBrk="0" hangingPunct="1">
              <a:lnSpc>
                <a:spcPct val="100000"/>
              </a:lnSpc>
              <a:spcBef>
                <a:spcPts val="0"/>
              </a:spcBef>
              <a:spcAft>
                <a:spcPts val="0"/>
              </a:spcAft>
              <a:buClrTx/>
              <a:buSzTx/>
              <a:buFontTx/>
              <a:buNone/>
              <a:defRPr/>
            </a:pPr>
            <a:r>
              <a:rPr kumimoji="0" lang="zh-CN" altLang="en-US" sz="1600" b="0" i="0" u="none" strike="noStrike" kern="0" cap="none" spc="0" normalizeH="0" baseline="0" noProof="0" dirty="0">
                <a:ln w="3175">
                  <a:noFill/>
                </a:ln>
                <a:solidFill>
                  <a:schemeClr val="bg1"/>
                </a:solidFill>
                <a:effectLst/>
                <a:uLnTx/>
                <a:uFillTx/>
                <a:cs typeface="+mn-ea"/>
                <a:sym typeface="+mn-lt"/>
              </a:rPr>
              <a:t>（</a:t>
            </a:r>
            <a:r>
              <a:rPr kumimoji="0" lang="en-US" altLang="zh-CN" sz="1600" b="0" i="0" u="none" strike="noStrike" kern="0" cap="none" spc="0" normalizeH="0" baseline="0" noProof="0" dirty="0">
                <a:ln w="3175">
                  <a:noFill/>
                </a:ln>
                <a:solidFill>
                  <a:schemeClr val="bg1"/>
                </a:solidFill>
                <a:effectLst/>
                <a:uLnTx/>
                <a:uFillTx/>
                <a:cs typeface="+mn-ea"/>
                <a:sym typeface="+mn-lt"/>
              </a:rPr>
              <a:t>1</a:t>
            </a:r>
            <a:r>
              <a:rPr kumimoji="0" lang="zh-CN" altLang="en-US" sz="1600" b="0" i="0" u="none" strike="noStrike" kern="0" cap="none" spc="0" normalizeH="0" baseline="0" noProof="0" dirty="0">
                <a:ln w="3175">
                  <a:noFill/>
                </a:ln>
                <a:solidFill>
                  <a:schemeClr val="bg1"/>
                </a:solidFill>
                <a:effectLst/>
                <a:uLnTx/>
                <a:uFillTx/>
                <a:cs typeface="+mn-ea"/>
                <a:sym typeface="+mn-lt"/>
              </a:rPr>
              <a:t>）升级</a:t>
            </a:r>
            <a:r>
              <a:rPr kumimoji="0" lang="en-US" altLang="zh-CN" sz="1600" b="0" i="0" u="none" strike="noStrike" kern="0" cap="none" spc="0" normalizeH="0" baseline="0" noProof="0" dirty="0">
                <a:ln w="3175">
                  <a:noFill/>
                </a:ln>
                <a:solidFill>
                  <a:schemeClr val="bg1"/>
                </a:solidFill>
                <a:effectLst/>
                <a:uLnTx/>
                <a:uFillTx/>
                <a:cs typeface="+mn-ea"/>
                <a:sym typeface="+mn-lt"/>
              </a:rPr>
              <a:t>SKI</a:t>
            </a:r>
            <a:br>
              <a:rPr kumimoji="0" lang="zh-CN" altLang="en-US" sz="1600" b="0" i="0" u="none" strike="noStrike" kern="0" cap="none" spc="0" normalizeH="0" baseline="0" noProof="0" dirty="0">
                <a:ln w="3175">
                  <a:noFill/>
                </a:ln>
                <a:solidFill>
                  <a:schemeClr val="bg1"/>
                </a:solidFill>
                <a:effectLst/>
                <a:uLnTx/>
                <a:uFillTx/>
                <a:cs typeface="+mn-ea"/>
                <a:sym typeface="+mn-lt"/>
              </a:rPr>
            </a:br>
            <a:r>
              <a:rPr kumimoji="0" lang="zh-CN" altLang="en-US" sz="1600" b="0" i="0" u="none" strike="noStrike" kern="0" cap="none" spc="0" normalizeH="0" baseline="0" noProof="0" dirty="0">
                <a:ln w="3175">
                  <a:noFill/>
                </a:ln>
                <a:solidFill>
                  <a:schemeClr val="bg1"/>
                </a:solidFill>
                <a:effectLst/>
                <a:uLnTx/>
                <a:uFillTx/>
                <a:cs typeface="+mn-ea"/>
                <a:sym typeface="+mn-lt"/>
              </a:rPr>
              <a:t>（</a:t>
            </a:r>
            <a:r>
              <a:rPr kumimoji="0" lang="en-US" altLang="zh-CN" sz="1600" b="0" i="0" u="none" strike="noStrike" kern="0" cap="none" spc="0" normalizeH="0" baseline="0" noProof="0" dirty="0">
                <a:ln w="3175">
                  <a:noFill/>
                </a:ln>
                <a:solidFill>
                  <a:schemeClr val="bg1"/>
                </a:solidFill>
                <a:effectLst/>
                <a:uLnTx/>
                <a:uFillTx/>
                <a:cs typeface="+mn-ea"/>
                <a:sym typeface="+mn-lt"/>
              </a:rPr>
              <a:t>2</a:t>
            </a:r>
            <a:r>
              <a:rPr kumimoji="0" lang="zh-CN" altLang="en-US" sz="1600" b="0" i="0" u="none" strike="noStrike" kern="0" cap="none" spc="0" normalizeH="0" baseline="0" noProof="0" dirty="0">
                <a:ln w="3175">
                  <a:noFill/>
                </a:ln>
                <a:solidFill>
                  <a:schemeClr val="bg1"/>
                </a:solidFill>
                <a:effectLst/>
                <a:uLnTx/>
                <a:uFillTx/>
                <a:cs typeface="+mn-ea"/>
                <a:sym typeface="+mn-lt"/>
              </a:rPr>
              <a:t>）</a:t>
            </a:r>
            <a:r>
              <a:rPr kumimoji="0" lang="en-US" altLang="zh-CN" sz="1600" b="0" i="0" u="none" strike="noStrike" kern="0" cap="none" spc="0" normalizeH="0" baseline="0" noProof="0" dirty="0">
                <a:ln w="3175">
                  <a:noFill/>
                </a:ln>
                <a:solidFill>
                  <a:schemeClr val="bg1"/>
                </a:solidFill>
                <a:effectLst/>
                <a:uLnTx/>
                <a:uFillTx/>
                <a:cs typeface="+mn-ea"/>
                <a:sym typeface="+mn-lt"/>
              </a:rPr>
              <a:t>ETC</a:t>
            </a:r>
            <a:r>
              <a:rPr kumimoji="0" lang="zh-CN" altLang="en-US" sz="1600" b="0" i="0" u="none" strike="noStrike" kern="0" cap="none" spc="0" normalizeH="0" baseline="0" noProof="0" dirty="0">
                <a:ln w="3175">
                  <a:noFill/>
                </a:ln>
                <a:solidFill>
                  <a:schemeClr val="bg1"/>
                </a:solidFill>
                <a:effectLst/>
                <a:uLnTx/>
                <a:uFillTx/>
                <a:cs typeface="+mn-ea"/>
                <a:sym typeface="+mn-lt"/>
              </a:rPr>
              <a:t>配置</a:t>
            </a:r>
            <a:br>
              <a:rPr kumimoji="0" lang="zh-CN" altLang="en-US" sz="1600" b="0" i="0" u="none" strike="noStrike" kern="0" cap="none" spc="0" normalizeH="0" baseline="0" noProof="0" dirty="0">
                <a:ln w="3175">
                  <a:noFill/>
                </a:ln>
                <a:solidFill>
                  <a:schemeClr val="bg1"/>
                </a:solidFill>
                <a:effectLst/>
                <a:uLnTx/>
                <a:uFillTx/>
                <a:cs typeface="+mn-ea"/>
                <a:sym typeface="+mn-lt"/>
              </a:rPr>
            </a:br>
            <a:r>
              <a:rPr kumimoji="0" lang="zh-CN" altLang="en-US" sz="1600" b="0" i="0" u="none" strike="noStrike" kern="0" cap="none" spc="0" normalizeH="0" baseline="0" noProof="0" dirty="0">
                <a:ln w="3175">
                  <a:noFill/>
                </a:ln>
                <a:solidFill>
                  <a:schemeClr val="bg1"/>
                </a:solidFill>
                <a:effectLst/>
                <a:uLnTx/>
                <a:uFillTx/>
                <a:cs typeface="+mn-ea"/>
                <a:sym typeface="+mn-lt"/>
              </a:rPr>
              <a:t>（</a:t>
            </a:r>
            <a:r>
              <a:rPr kumimoji="0" lang="en-US" altLang="zh-CN" sz="1600" b="0" i="0" u="none" strike="noStrike" kern="0" cap="none" spc="0" normalizeH="0" baseline="0" noProof="0" dirty="0">
                <a:ln w="3175">
                  <a:noFill/>
                </a:ln>
                <a:solidFill>
                  <a:schemeClr val="bg1"/>
                </a:solidFill>
                <a:effectLst/>
                <a:uLnTx/>
                <a:uFillTx/>
                <a:cs typeface="+mn-ea"/>
                <a:sym typeface="+mn-lt"/>
              </a:rPr>
              <a:t>3</a:t>
            </a:r>
            <a:r>
              <a:rPr kumimoji="0" lang="zh-CN" altLang="en-US" sz="1600" b="0" i="0" u="none" strike="noStrike" kern="0" cap="none" spc="0" normalizeH="0" baseline="0" noProof="0" dirty="0">
                <a:ln w="3175">
                  <a:noFill/>
                </a:ln>
                <a:solidFill>
                  <a:schemeClr val="bg1"/>
                </a:solidFill>
                <a:effectLst/>
                <a:uLnTx/>
                <a:uFillTx/>
                <a:cs typeface="+mn-ea"/>
                <a:sym typeface="+mn-lt"/>
              </a:rPr>
              <a:t>）调试</a:t>
            </a:r>
            <a:endParaRPr kumimoji="0" lang="zh-CN" altLang="en-US" sz="1600" b="0" i="0" u="none" strike="noStrike" kern="0" cap="none" spc="0" normalizeH="0" baseline="0" noProof="0" dirty="0">
              <a:ln w="3175">
                <a:noFill/>
              </a:ln>
              <a:solidFill>
                <a:schemeClr val="bg1"/>
              </a:solidFill>
              <a:effectLst/>
              <a:uLnTx/>
              <a:uFillTx/>
              <a:cs typeface="+mn-ea"/>
              <a:sym typeface="+mn-lt"/>
            </a:endParaRPr>
          </a:p>
        </p:txBody>
      </p:sp>
      <p:sp>
        <p:nvSpPr>
          <p:cNvPr id="47" name="文本框 46"/>
          <p:cNvSpPr txBox="1"/>
          <p:nvPr/>
        </p:nvSpPr>
        <p:spPr>
          <a:xfrm>
            <a:off x="514985" y="3751580"/>
            <a:ext cx="2374265" cy="645160"/>
          </a:xfrm>
          <a:prstGeom prst="rect">
            <a:avLst/>
          </a:prstGeom>
          <a:noFill/>
        </p:spPr>
        <p:txBody>
          <a:bodyPr wrap="square" rtlCol="0" anchor="t">
            <a:spAutoFit/>
          </a:bodyPr>
          <a:p>
            <a:r>
              <a:rPr lang="zh-CN" altLang="en-US" b="1">
                <a:solidFill>
                  <a:schemeClr val="bg1"/>
                </a:solidFill>
                <a:sym typeface="+mn-ea"/>
              </a:rPr>
              <a:t>版本：</a:t>
            </a:r>
            <a:endParaRPr lang="zh-CN" altLang="en-US" b="1">
              <a:solidFill>
                <a:schemeClr val="bg1"/>
              </a:solidFill>
              <a:sym typeface="+mn-ea"/>
            </a:endParaRPr>
          </a:p>
          <a:p>
            <a:r>
              <a:rPr lang="en-US" altLang="zh-CN">
                <a:solidFill>
                  <a:schemeClr val="bg1"/>
                </a:solidFill>
                <a:sym typeface="+mn-ea"/>
              </a:rPr>
              <a:t>V2.05.08.*</a:t>
            </a:r>
            <a:endParaRPr lang="en-US" altLang="zh-CN">
              <a:solidFill>
                <a:schemeClr val="bg1"/>
              </a:solidFill>
              <a:sym typeface="+mn-ea"/>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1"/>
          <a:stretch>
            <a:fillRect/>
          </a:stretch>
        </p:blipFill>
        <p:spPr>
          <a:xfrm>
            <a:off x="6371590" y="1259205"/>
            <a:ext cx="4902200" cy="4655820"/>
          </a:xfrm>
          <a:prstGeom prst="rect">
            <a:avLst/>
          </a:prstGeom>
        </p:spPr>
      </p:pic>
      <p:grpSp>
        <p:nvGrpSpPr>
          <p:cNvPr id="3" name="组合 2"/>
          <p:cNvGrpSpPr/>
          <p:nvPr/>
        </p:nvGrpSpPr>
        <p:grpSpPr>
          <a:xfrm>
            <a:off x="408305" y="1382079"/>
            <a:ext cx="5340350" cy="1759266"/>
            <a:chOff x="5410200" y="1866581"/>
            <a:chExt cx="6184900" cy="1778319"/>
          </a:xfrm>
          <a:solidFill>
            <a:srgbClr val="049AAB"/>
          </a:solidFill>
        </p:grpSpPr>
        <p:sp>
          <p:nvSpPr>
            <p:cNvPr id="4" name="矩形 3"/>
            <p:cNvSpPr/>
            <p:nvPr/>
          </p:nvSpPr>
          <p:spPr>
            <a:xfrm>
              <a:off x="5410200" y="1866900"/>
              <a:ext cx="6184900" cy="1778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cs typeface="+mn-ea"/>
                <a:sym typeface="+mn-lt"/>
              </a:endParaRPr>
            </a:p>
          </p:txBody>
        </p:sp>
        <p:grpSp>
          <p:nvGrpSpPr>
            <p:cNvPr id="5" name="组合 4"/>
            <p:cNvGrpSpPr/>
            <p:nvPr/>
          </p:nvGrpSpPr>
          <p:grpSpPr>
            <a:xfrm>
              <a:off x="5608761" y="1866581"/>
              <a:ext cx="5985601" cy="1304294"/>
              <a:chOff x="2509224" y="3800788"/>
              <a:chExt cx="5985601" cy="1304294"/>
            </a:xfrm>
            <a:grpFill/>
          </p:grpSpPr>
          <p:sp>
            <p:nvSpPr>
              <p:cNvPr id="6" name="文本框 5"/>
              <p:cNvSpPr txBox="1"/>
              <p:nvPr/>
            </p:nvSpPr>
            <p:spPr>
              <a:xfrm>
                <a:off x="2509224" y="3800788"/>
                <a:ext cx="4249269" cy="465361"/>
              </a:xfrm>
              <a:prstGeom prst="rect">
                <a:avLst/>
              </a:prstGeom>
              <a:grpFill/>
            </p:spPr>
            <p:txBody>
              <a:bodyPr wrap="square" rtlCol="0">
                <a:spAutoFit/>
              </a:bodyPr>
              <a:lstStyle/>
              <a:p>
                <a:pPr algn="l"/>
                <a:r>
                  <a:rPr lang="zh-CN" sz="2400" b="1" dirty="0">
                    <a:solidFill>
                      <a:schemeClr val="bg1"/>
                    </a:solidFill>
                    <a:cs typeface="+mn-ea"/>
                    <a:sym typeface="+mn-lt"/>
                  </a:rPr>
                  <a:t>实时插件开发接口</a:t>
                </a:r>
                <a:endParaRPr sz="2400" b="1" dirty="0">
                  <a:solidFill>
                    <a:schemeClr val="bg1"/>
                  </a:solidFill>
                  <a:cs typeface="+mn-ea"/>
                  <a:sym typeface="+mn-lt"/>
                </a:endParaRPr>
              </a:p>
            </p:txBody>
          </p:sp>
          <p:sp>
            <p:nvSpPr>
              <p:cNvPr id="7" name="文本框 6"/>
              <p:cNvSpPr txBox="1"/>
              <p:nvPr/>
            </p:nvSpPr>
            <p:spPr>
              <a:xfrm>
                <a:off x="2509224" y="4266149"/>
                <a:ext cx="5985601" cy="838933"/>
              </a:xfrm>
              <a:prstGeom prst="rect">
                <a:avLst/>
              </a:prstGeom>
              <a:grpFill/>
            </p:spPr>
            <p:txBody>
              <a:bodyPr wrap="square" rtlCol="0">
                <a:spAutoFit/>
              </a:bodyPr>
              <a:lstStyle/>
              <a:p>
                <a:pPr>
                  <a:lnSpc>
                    <a:spcPct val="150000"/>
                  </a:lnSpc>
                </a:pPr>
                <a:r>
                  <a:rPr sz="1600">
                    <a:solidFill>
                      <a:schemeClr val="bg1"/>
                    </a:solidFill>
                    <a:cs typeface="+mn-ea"/>
                    <a:sym typeface="+mn-lt"/>
                  </a:rPr>
                  <a:t>说明书：</a:t>
                </a:r>
                <a:endParaRPr sz="1600">
                  <a:solidFill>
                    <a:schemeClr val="bg1"/>
                  </a:solidFill>
                  <a:cs typeface="+mn-ea"/>
                  <a:sym typeface="+mn-lt"/>
                </a:endParaRPr>
              </a:p>
              <a:p>
                <a:pPr>
                  <a:lnSpc>
                    <a:spcPct val="150000"/>
                  </a:lnSpc>
                </a:pPr>
                <a:r>
                  <a:rPr lang="en-US" altLang="zh-CN" sz="1600">
                    <a:solidFill>
                      <a:schemeClr val="bg1"/>
                    </a:solidFill>
                    <a:cs typeface="+mn-ea"/>
                    <a:sym typeface="+mn-lt"/>
                  </a:rPr>
                  <a:t>K6 CBuffer</a:t>
                </a:r>
                <a:r>
                  <a:rPr lang="zh-CN" altLang="en-US" sz="1600">
                    <a:solidFill>
                      <a:schemeClr val="bg1"/>
                    </a:solidFill>
                    <a:cs typeface="+mn-ea"/>
                    <a:sym typeface="+mn-lt"/>
                  </a:rPr>
                  <a:t>编程指令参考手册</a:t>
                </a:r>
                <a:r>
                  <a:rPr lang="en-US" altLang="zh-CN" sz="1600">
                    <a:solidFill>
                      <a:schemeClr val="bg1"/>
                    </a:solidFill>
                    <a:cs typeface="+mn-ea"/>
                    <a:sym typeface="+mn-lt"/>
                  </a:rPr>
                  <a:t>.doc</a:t>
                </a:r>
                <a:endParaRPr lang="zh-CN" altLang="en-US" sz="1600">
                  <a:solidFill>
                    <a:schemeClr val="bg1"/>
                  </a:solidFill>
                  <a:cs typeface="+mn-ea"/>
                  <a:sym typeface="+mn-lt"/>
                </a:endParaRPr>
              </a:p>
            </p:txBody>
          </p:sp>
        </p:grpSp>
      </p:grpSp>
      <p:sp>
        <p:nvSpPr>
          <p:cNvPr id="8" name="文本框 7"/>
          <p:cNvSpPr txBox="1"/>
          <p:nvPr/>
        </p:nvSpPr>
        <p:spPr>
          <a:xfrm>
            <a:off x="408305" y="3325495"/>
            <a:ext cx="4962525" cy="1616710"/>
          </a:xfrm>
          <a:prstGeom prst="rect">
            <a:avLst/>
          </a:prstGeom>
          <a:noFill/>
        </p:spPr>
        <p:txBody>
          <a:bodyPr wrap="square" rtlCol="0">
            <a:noAutofit/>
          </a:bodyPr>
          <a:lstStyle/>
          <a:p>
            <a:pPr marL="285750" indent="-285750">
              <a:lnSpc>
                <a:spcPct val="150000"/>
              </a:lnSpc>
              <a:buClr>
                <a:srgbClr val="F6AB00"/>
              </a:buClr>
              <a:buFont typeface="Wingdings" panose="05000000000000000000" pitchFamily="2" charset="2"/>
              <a:buChar char="l"/>
            </a:pPr>
            <a:r>
              <a:rPr lang="zh-CN" altLang="en-US" sz="1600">
                <a:solidFill>
                  <a:schemeClr val="tx1">
                    <a:lumMod val="65000"/>
                    <a:lumOff val="35000"/>
                  </a:schemeClr>
                </a:solidFill>
                <a:cs typeface="+mn-ea"/>
                <a:sym typeface="+mn-lt"/>
              </a:rPr>
              <a:t>工艺程序编程，实时编译运行</a:t>
            </a:r>
            <a:r>
              <a:rPr lang="en-US" altLang="zh-CN" sz="1600">
                <a:solidFill>
                  <a:schemeClr val="tx1">
                    <a:lumMod val="65000"/>
                    <a:lumOff val="35000"/>
                  </a:schemeClr>
                </a:solidFill>
                <a:cs typeface="+mn-ea"/>
                <a:sym typeface="+mn-lt"/>
              </a:rPr>
              <a:t>。</a:t>
            </a:r>
            <a:endParaRPr lang="en-US" altLang="zh-CN" sz="1600">
              <a:solidFill>
                <a:schemeClr val="tx1">
                  <a:lumMod val="65000"/>
                  <a:lumOff val="35000"/>
                </a:schemeClr>
              </a:solidFill>
              <a:cs typeface="+mn-ea"/>
              <a:sym typeface="+mn-lt"/>
            </a:endParaRPr>
          </a:p>
          <a:p>
            <a:pPr marL="285750" indent="-285750">
              <a:lnSpc>
                <a:spcPct val="150000"/>
              </a:lnSpc>
              <a:buClr>
                <a:srgbClr val="F6AB00"/>
              </a:buClr>
              <a:buFont typeface="Wingdings" panose="05000000000000000000" pitchFamily="2" charset="2"/>
              <a:buChar char="l"/>
            </a:pPr>
            <a:r>
              <a:rPr lang="en-US" altLang="zh-CN" sz="1600">
                <a:solidFill>
                  <a:schemeClr val="tx1">
                    <a:lumMod val="65000"/>
                    <a:lumOff val="35000"/>
                  </a:schemeClr>
                </a:solidFill>
                <a:cs typeface="+mn-ea"/>
                <a:sym typeface="+mn-lt"/>
              </a:rPr>
              <a:t>C</a:t>
            </a:r>
            <a:r>
              <a:rPr lang="zh-CN" altLang="en-US" sz="1600">
                <a:solidFill>
                  <a:schemeClr val="tx1">
                    <a:lumMod val="65000"/>
                    <a:lumOff val="35000"/>
                  </a:schemeClr>
                </a:solidFill>
                <a:cs typeface="+mn-ea"/>
                <a:sym typeface="+mn-lt"/>
              </a:rPr>
              <a:t>语法编程，支持中文注释</a:t>
            </a:r>
            <a:r>
              <a:rPr lang="en-US" altLang="zh-CN" sz="1600">
                <a:solidFill>
                  <a:schemeClr val="tx1">
                    <a:lumMod val="65000"/>
                    <a:lumOff val="35000"/>
                  </a:schemeClr>
                </a:solidFill>
                <a:cs typeface="+mn-ea"/>
                <a:sym typeface="+mn-lt"/>
              </a:rPr>
              <a:t>。</a:t>
            </a:r>
            <a:endParaRPr lang="en-US" altLang="zh-CN" sz="1600">
              <a:solidFill>
                <a:schemeClr val="tx1">
                  <a:lumMod val="65000"/>
                  <a:lumOff val="35000"/>
                </a:schemeClr>
              </a:solidFill>
              <a:cs typeface="+mn-ea"/>
              <a:sym typeface="+mn-lt"/>
            </a:endParaRPr>
          </a:p>
        </p:txBody>
      </p:sp>
      <p:sp>
        <p:nvSpPr>
          <p:cNvPr id="9" name="文本框 8"/>
          <p:cNvSpPr txBox="1"/>
          <p:nvPr/>
        </p:nvSpPr>
        <p:spPr>
          <a:xfrm>
            <a:off x="342270" y="507534"/>
            <a:ext cx="1776095" cy="521970"/>
          </a:xfrm>
          <a:prstGeom prst="rect">
            <a:avLst/>
          </a:prstGeom>
          <a:noFill/>
        </p:spPr>
        <p:txBody>
          <a:bodyPr wrap="none" rtlCol="0">
            <a:spAutoFit/>
          </a:bodyPr>
          <a:lstStyle/>
          <a:p>
            <a:r>
              <a:rPr lang="en-US" altLang="zh-CN" sz="2800" b="1" dirty="0">
                <a:solidFill>
                  <a:schemeClr val="tx1">
                    <a:lumMod val="65000"/>
                    <a:lumOff val="35000"/>
                  </a:schemeClr>
                </a:solidFill>
                <a:cs typeface="+mn-ea"/>
                <a:sym typeface="+mn-lt"/>
              </a:rPr>
              <a:t>CBuffer</a:t>
            </a:r>
            <a:r>
              <a:rPr lang="zh-CN" altLang="en-US" sz="2800" b="1" dirty="0">
                <a:solidFill>
                  <a:schemeClr val="tx1">
                    <a:lumMod val="65000"/>
                    <a:lumOff val="35000"/>
                  </a:schemeClr>
                </a:solidFill>
                <a:cs typeface="+mn-ea"/>
                <a:sym typeface="+mn-lt"/>
              </a:rPr>
              <a:t>库</a:t>
            </a:r>
            <a:endParaRPr lang="zh-CN" altLang="en-US" sz="2800" b="1" dirty="0">
              <a:solidFill>
                <a:schemeClr val="tx1">
                  <a:lumMod val="65000"/>
                  <a:lumOff val="35000"/>
                </a:schemeClr>
              </a:solidFill>
              <a:cs typeface="+mn-ea"/>
              <a:sym typeface="+mn-lt"/>
            </a:endParaRPr>
          </a:p>
        </p:txBody>
      </p:sp>
      <p:pic>
        <p:nvPicPr>
          <p:cNvPr id="10" name="图片 9"/>
          <p:cNvPicPr>
            <a:picLocks noChangeAspect="1"/>
          </p:cNvPicPr>
          <p:nvPr/>
        </p:nvPicPr>
        <p:blipFill>
          <a:blip r:embed="rId2"/>
          <a:stretch>
            <a:fillRect/>
          </a:stretch>
        </p:blipFill>
        <p:spPr>
          <a:xfrm>
            <a:off x="7898765" y="1259205"/>
            <a:ext cx="3375025" cy="5163185"/>
          </a:xfrm>
          <a:prstGeom prst="rect">
            <a:avLst/>
          </a:prstGeom>
        </p:spPr>
      </p:pic>
    </p:spTree>
  </p:cSld>
  <p:clrMapOvr>
    <a:masterClrMapping/>
  </p:clrMapOvr>
</p:sld>
</file>

<file path=ppt/tags/tag1.xml><?xml version="1.0" encoding="utf-8"?>
<p:tagLst xmlns:p="http://schemas.openxmlformats.org/presentationml/2006/main">
  <p:tag name="KSO_WM_UNIT_PIC_EFFECT" val="1"/>
</p:tagLst>
</file>

<file path=ppt/tags/tag10.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1.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2.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3.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4.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5.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6.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7.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8.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19.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38566_1*i*2"/>
  <p:tag name="KSO_WM_TEMPLATE_CATEGORY" val="custom"/>
  <p:tag name="KSO_WM_TEMPLATE_INDEX" val="20238566"/>
  <p:tag name="KSO_WM_UNIT_LAYERLEVEL" val="1"/>
  <p:tag name="KSO_WM_TAG_VERSION" val="3.0"/>
  <p:tag name="KSO_WM_BEAUTIFY_FLAG" val="#wm#"/>
  <p:tag name="KSO_WM_UNIT_PIC_EFFECT" val="1"/>
</p:tagLst>
</file>

<file path=ppt/tags/tag20.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21.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ags/tag22.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3.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4.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5.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6.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7.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8.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29.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3"/>
  <p:tag name="KSO_WM_UNIT_ID" val="custom20238566_1*i*3"/>
  <p:tag name="KSO_WM_TEMPLATE_CATEGORY" val="custom"/>
  <p:tag name="KSO_WM_TEMPLATE_INDEX" val="20238566"/>
  <p:tag name="KSO_WM_UNIT_LAYERLEVEL" val="1"/>
  <p:tag name="KSO_WM_TAG_VERSION" val="3.0"/>
  <p:tag name="KSO_WM_BEAUTIFY_FLAG" val="#wm#"/>
  <p:tag name="KSO_WM_UNIT_PIC_EFFECT" val="1"/>
</p:tagLst>
</file>

<file path=ppt/tags/tag30.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31.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32.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33.xml><?xml version="1.0" encoding="utf-8"?>
<p:tagLst xmlns:p="http://schemas.openxmlformats.org/presentationml/2006/main">
  <p:tag name="KSO_WM_DIAGRAM_VIRTUALLY_FRAME" val="{&quot;height&quot;:225.0011811023622,&quot;left&quot;:59.01976377952756,&quot;top&quot;:260.1292913385827,&quot;width&quot;:478.37937007874007}"/>
</p:tagLst>
</file>

<file path=ppt/tags/tag34.xml><?xml version="1.0" encoding="utf-8"?>
<p:tagLst xmlns:p="http://schemas.openxmlformats.org/presentationml/2006/main">
  <p:tag name="KSO_WM_DIAGRAM_VIRTUALLY_FRAME" val="{&quot;height&quot;:174.37952755905513,&quot;left&quot;:63.379291338582675,&quot;top&quot;:301.80622047244094,&quot;width&quot;:833.2414960629922}"/>
</p:tagLst>
</file>

<file path=ppt/tags/tag35.xml><?xml version="1.0" encoding="utf-8"?>
<p:tagLst xmlns:p="http://schemas.openxmlformats.org/presentationml/2006/main">
  <p:tag name="KSO_WM_DIAGRAM_VIRTUALLY_FRAME" val="{&quot;height&quot;:174.37952755905513,&quot;left&quot;:63.379291338582675,&quot;top&quot;:301.80622047244094,&quot;width&quot;:833.2414960629922}"/>
</p:tagLst>
</file>

<file path=ppt/tags/tag36.xml><?xml version="1.0" encoding="utf-8"?>
<p:tagLst xmlns:p="http://schemas.openxmlformats.org/presentationml/2006/main">
  <p:tag name="KSO_WM_DIAGRAM_VIRTUALLY_FRAME" val="{&quot;height&quot;:174.37952755905513,&quot;left&quot;:63.379291338582675,&quot;top&quot;:301.80622047244094,&quot;width&quot;:833.2414960629922}"/>
</p:tagLst>
</file>

<file path=ppt/tags/tag37.xml><?xml version="1.0" encoding="utf-8"?>
<p:tagLst xmlns:p="http://schemas.openxmlformats.org/presentationml/2006/main">
  <p:tag name="KSO_WM_DIAGRAM_VIRTUALLY_FRAME" val="{&quot;height&quot;:174.37952755905513,&quot;left&quot;:63.379291338582675,&quot;top&quot;:301.80622047244094,&quot;width&quot;:833.2414960629922}"/>
</p:tagLst>
</file>

<file path=ppt/tags/tag38.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39.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4"/>
  <p:tag name="KSO_WM_UNIT_ID" val="custom20238566_1*i*4"/>
  <p:tag name="KSO_WM_TEMPLATE_CATEGORY" val="custom"/>
  <p:tag name="KSO_WM_TEMPLATE_INDEX" val="20238566"/>
  <p:tag name="KSO_WM_UNIT_LAYERLEVEL" val="1"/>
  <p:tag name="KSO_WM_TAG_VERSION" val="3.0"/>
  <p:tag name="KSO_WM_BEAUTIFY_FLAG" val="#wm#"/>
  <p:tag name="KSO_WM_UNIT_PIC_EFFECT" val="1"/>
</p:tagLst>
</file>

<file path=ppt/tags/tag40.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1.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2.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3.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4.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5.xml><?xml version="1.0" encoding="utf-8"?>
<p:tagLst xmlns:p="http://schemas.openxmlformats.org/presentationml/2006/main">
  <p:tag name="KSO_WM_DIAGRAM_VIRTUALLY_FRAME" val="{&quot;height&quot;:174.37952755905516,&quot;left&quot;:63.379291338582675,&quot;top&quot;:301.8062204724409,&quot;width&quot;:833.2414960629922}"/>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UNIT_VALUE" val="1006*1006"/>
  <p:tag name="KSO_WM_UNIT_HIGHLIGHT" val="0"/>
  <p:tag name="KSO_WM_UNIT_COMPATIBLE" val="0"/>
  <p:tag name="KSO_WM_UNIT_DIAGRAM_ISNUMVISUAL" val="0"/>
  <p:tag name="KSO_WM_UNIT_DIAGRAM_ISREFERUNIT" val="0"/>
  <p:tag name="KSO_WM_UNIT_TYPE" val="d"/>
  <p:tag name="KSO_WM_UNIT_INDEX" val="1"/>
  <p:tag name="KSO_WM_UNIT_ID" val="custom20238566_1*d*1"/>
  <p:tag name="KSO_WM_TEMPLATE_CATEGORY" val="custom"/>
  <p:tag name="KSO_WM_TEMPLATE_INDEX" val="20238566"/>
  <p:tag name="KSO_WM_UNIT_LAYERLEVEL" val="1"/>
  <p:tag name="KSO_WM_TAG_VERSION" val="3.0"/>
  <p:tag name="KSO_WM_BEAUTIFY_FLAG" val="#wm#"/>
  <p:tag name="KSO_WM_UNIT_PIC_EFFECT"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3.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4.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5.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6.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7.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8.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59.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38566_1*i*1"/>
  <p:tag name="KSO_WM_TEMPLATE_CATEGORY" val="custom"/>
  <p:tag name="KSO_WM_TEMPLATE_INDEX" val="20238566"/>
  <p:tag name="KSO_WM_UNIT_LAYERLEVEL" val="1"/>
  <p:tag name="KSO_WM_TAG_VERSION" val="3.0"/>
  <p:tag name="KSO_WM_BEAUTIFY_FLAG" val="#wm#"/>
  <p:tag name="KSO_WM_UNIT_PIC_EFFECT" val="1"/>
</p:tagLst>
</file>

<file path=ppt/tags/tag60.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61.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62.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63.xml><?xml version="1.0" encoding="utf-8"?>
<p:tagLst xmlns:p="http://schemas.openxmlformats.org/presentationml/2006/main">
  <p:tag name="KSO_WM_DIAGRAM_VIRTUALLY_FRAME" val="{&quot;height&quot;:339.8794488188977,&quot;left&quot;:441.1785039370078,&quot;top&quot;:134.99251968503935,&quot;width&quot;:433.0625196850394}"/>
</p:tagLst>
</file>

<file path=ppt/tags/tag64.xml><?xml version="1.0" encoding="utf-8"?>
<p:tagLst xmlns:p="http://schemas.openxmlformats.org/presentationml/2006/main">
  <p:tag name="KSO_WM_DIAGRAM_VIRTUALLY_FRAME" val="{&quot;height&quot;:226.4,&quot;left&quot;:34.65,&quot;top&quot;:267.3,&quot;width&quot;:888.05}"/>
</p:tagLst>
</file>

<file path=ppt/tags/tag65.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66.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67.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68.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69.xml><?xml version="1.0" encoding="utf-8"?>
<p:tagLst xmlns:p="http://schemas.openxmlformats.org/presentationml/2006/main">
  <p:tag name="KSO_WM_DIAGRAM_VIRTUALLY_FRAME" val="{&quot;height&quot;:226.4,&quot;left&quot;:34.65,&quot;top&quot;:267.3,&quot;width&quot;:888.0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5"/>
  <p:tag name="KSO_WM_UNIT_ID" val="custom20238566_1*i*5"/>
  <p:tag name="KSO_WM_TEMPLATE_CATEGORY" val="custom"/>
  <p:tag name="KSO_WM_TEMPLATE_INDEX" val="20238566"/>
  <p:tag name="KSO_WM_UNIT_LAYERLEVEL" val="1"/>
  <p:tag name="KSO_WM_TAG_VERSION" val="3.0"/>
  <p:tag name="KSO_WM_BEAUTIFY_FLAG" val="#wm#"/>
  <p:tag name="KSO_WM_UNIT_PIC_EFFECT" val="1"/>
</p:tagLst>
</file>

<file path=ppt/tags/tag70.xml><?xml version="1.0" encoding="utf-8"?>
<p:tagLst xmlns:p="http://schemas.openxmlformats.org/presentationml/2006/main">
  <p:tag name="KSO_WM_DIAGRAM_VIRTUALLY_FRAME" val="{&quot;height&quot;:226.4,&quot;left&quot;:34.65,&quot;top&quot;:267.3,&quot;width&quot;:888.05}"/>
</p:tagLst>
</file>

<file path=ppt/tags/tag71.xml><?xml version="1.0" encoding="utf-8"?>
<p:tagLst xmlns:p="http://schemas.openxmlformats.org/presentationml/2006/main">
  <p:tag name="KSO_WM_DIAGRAM_VIRTUALLY_FRAME" val="{&quot;height&quot;:226.4,&quot;left&quot;:34.65,&quot;top&quot;:267.3,&quot;width&quot;:888.05}"/>
</p:tagLst>
</file>

<file path=ppt/tags/tag72.xml><?xml version="1.0" encoding="utf-8"?>
<p:tagLst xmlns:p="http://schemas.openxmlformats.org/presentationml/2006/main">
  <p:tag name="KSO_WM_DIAGRAM_VIRTUALLY_FRAME" val="{&quot;height&quot;:226.4,&quot;left&quot;:34.65,&quot;top&quot;:267.3,&quot;width&quot;:888.05}"/>
</p:tagLst>
</file>

<file path=ppt/tags/tag73.xml><?xml version="1.0" encoding="utf-8"?>
<p:tagLst xmlns:p="http://schemas.openxmlformats.org/presentationml/2006/main">
  <p:tag name="KSO_WM_DIAGRAM_VIRTUALLY_FRAME" val="{&quot;height&quot;:226.4,&quot;left&quot;:34.65,&quot;top&quot;:267.3,&quot;width&quot;:888.05}"/>
</p:tagLst>
</file>

<file path=ppt/tags/tag74.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75.xml><?xml version="1.0" encoding="utf-8"?>
<p:tagLst xmlns:p="http://schemas.openxmlformats.org/presentationml/2006/main">
  <p:tag name="KSO_WM_DIAGRAM_VIRTUALLY_FRAME" val="{&quot;height&quot;:226.4,&quot;left&quot;:34.65,&quot;top&quot;:267.3,&quot;width&quot;:888.05}"/>
</p:tagLst>
</file>

<file path=ppt/tags/tag76.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77.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78.xml><?xml version="1.0" encoding="utf-8"?>
<p:tagLst xmlns:p="http://schemas.openxmlformats.org/presentationml/2006/main">
  <p:tag name="KSO_WM_DIAGRAM_VIRTUALLY_FRAME" val="{&quot;height&quot;:350.52322834645673,&quot;left&quot;:35.26393700787402,&quot;top&quot;:126.55535433070865,&quot;width&quot;:880.1354330708662}"/>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6"/>
  <p:tag name="KSO_WM_UNIT_ID" val="custom20238566_1*i*6"/>
  <p:tag name="KSO_WM_TEMPLATE_CATEGORY" val="custom"/>
  <p:tag name="KSO_WM_TEMPLATE_INDEX" val="20238566"/>
  <p:tag name="KSO_WM_UNIT_LAYERLEVEL" val="1"/>
  <p:tag name="KSO_WM_TAG_VERSION" val="3.0"/>
  <p:tag name="KSO_WM_BEAUTIFY_FLAG" val="#wm#"/>
  <p:tag name="KSO_WM_UNIT_PIC_EFFECT" val="1"/>
</p:tagLst>
</file>

<file path=ppt/tags/tag80.xml><?xml version="1.0" encoding="utf-8"?>
<p:tagLst xmlns:p="http://schemas.openxmlformats.org/presentationml/2006/main">
  <p:tag name="commondata" val="eyJjb3VudCI6NDUsImhkaWQiOiIxMzhiZDQyOTQxNzljYmFiZGE4MWI5OGM4M2ExYzc2NiIsInVzZXJDb3VudCI6NDV9"/>
</p:tagLst>
</file>

<file path=ppt/tags/tag9.xml><?xml version="1.0" encoding="utf-8"?>
<p:tagLst xmlns:p="http://schemas.openxmlformats.org/presentationml/2006/main">
  <p:tag name="KSO_WM_DIAGRAM_VIRTUALLY_FRAME" val="{&quot;height&quot;:380.25818897637794,&quot;left&quot;:59.6855905511811,&quot;top&quot;:83.72850393700787,&quot;width&quot;:428.81685039370075}"/>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ddlxgbvp">
      <a:majorFont>
        <a:latin typeface="Century Gothic"/>
        <a:ea typeface="微软雅黑"/>
        <a:cs typeface=""/>
      </a:majorFont>
      <a:minorFont>
        <a:latin typeface="Century Gothic"/>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2952</Words>
  <Application>WPS 演示</Application>
  <PresentationFormat>宽屏</PresentationFormat>
  <Paragraphs>468</Paragraphs>
  <Slides>20</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3</vt:i4>
      </vt:variant>
      <vt:variant>
        <vt:lpstr>幻灯片标题</vt:lpstr>
      </vt:variant>
      <vt:variant>
        <vt:i4>20</vt:i4>
      </vt:variant>
    </vt:vector>
  </HeadingPairs>
  <TitlesOfParts>
    <vt:vector size="34" baseType="lpstr">
      <vt:lpstr>Arial</vt:lpstr>
      <vt:lpstr>宋体</vt:lpstr>
      <vt:lpstr>Wingdings</vt:lpstr>
      <vt:lpstr>苹方 常规</vt:lpstr>
      <vt:lpstr>Wingdings</vt:lpstr>
      <vt:lpstr>Century Gothic</vt:lpstr>
      <vt:lpstr>微软雅黑</vt:lpstr>
      <vt:lpstr>Arial Unicode MS</vt:lpstr>
      <vt:lpstr>Calibri</vt:lpstr>
      <vt:lpstr>Times New Roman</vt:lpstr>
      <vt:lpstr>Office 主题​​</vt:lpstr>
      <vt:lpstr>Paint.Picture</vt:lpstr>
      <vt:lpstr>Paint.Picture</vt:lpstr>
      <vt:lpstr>Paint.Picture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Sheng xia</dc:creator>
  <cp:lastModifiedBy>尧伟峰</cp:lastModifiedBy>
  <cp:revision>127</cp:revision>
  <dcterms:created xsi:type="dcterms:W3CDTF">2021-06-23T03:00:00Z</dcterms:created>
  <dcterms:modified xsi:type="dcterms:W3CDTF">2025-05-22T03:40:58Z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2052-12.1.0.21171</vt:lpwstr>
  </property>
  <property fmtid="{D5CDD505-2E9C-101B-9397-08002B2CF9AE}" pid="3" name="KSOTemplateUUID">
    <vt:lpwstr>v1.0_mb_FMlNVfFa0I1O2SkjNC1/GA==</vt:lpwstr>
  </property>
  <property fmtid="{D5CDD505-2E9C-101B-9397-08002B2CF9AE}" pid="4" name="ICV">
    <vt:lpwstr>55DDDBC307E44F57B06BBBFDFC1443A1_13</vt:lpwstr>
  </property>
</Properties>
</file>