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6.webp" ContentType="image/webp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317" r:id="rId6"/>
    <p:sldId id="331" r:id="rId7"/>
    <p:sldId id="259" r:id="rId8"/>
    <p:sldId id="295" r:id="rId9"/>
    <p:sldId id="333" r:id="rId10"/>
    <p:sldId id="318" r:id="rId11"/>
    <p:sldId id="269" r:id="rId12"/>
    <p:sldId id="319" r:id="rId13"/>
    <p:sldId id="320" r:id="rId14"/>
    <p:sldId id="322" r:id="rId15"/>
    <p:sldId id="260" r:id="rId16"/>
    <p:sldId id="326" r:id="rId17"/>
    <p:sldId id="261" r:id="rId18"/>
    <p:sldId id="334" r:id="rId19"/>
    <p:sldId id="262" r:id="rId20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5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3987" userDrawn="1">
          <p15:clr>
            <a:srgbClr val="A4A3A4"/>
          </p15:clr>
        </p15:guide>
        <p15:guide id="6" orient="horz" pos="417" userDrawn="1">
          <p15:clr>
            <a:srgbClr val="A4A3A4"/>
          </p15:clr>
        </p15:guide>
        <p15:guide id="7" orient="horz" pos="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794"/>
    <a:srgbClr val="1B3C5F"/>
    <a:srgbClr val="E4B313"/>
    <a:srgbClr val="F6AB00"/>
    <a:srgbClr val="049AAB"/>
    <a:srgbClr val="2C3F8C"/>
    <a:srgbClr val="223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20" y="840"/>
      </p:cViewPr>
      <p:guideLst>
        <p:guide orient="horz" pos="2160"/>
        <p:guide pos="3840"/>
        <p:guide pos="215"/>
        <p:guide pos="7469"/>
        <p:guide orient="horz" pos="3987"/>
        <p:guide orient="horz" pos="417"/>
        <p:guide orient="horz" pos="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63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F6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0" y="416466"/>
            <a:ext cx="325438" cy="705356"/>
          </a:xfrm>
          <a:custGeom>
            <a:avLst/>
            <a:gdLst>
              <a:gd name="connsiteX0" fmla="*/ 0 w 325438"/>
              <a:gd name="connsiteY0" fmla="*/ 0 h 705356"/>
              <a:gd name="connsiteX1" fmla="*/ 105829 w 325438"/>
              <a:gd name="connsiteY1" fmla="*/ 21366 h 705356"/>
              <a:gd name="connsiteX2" fmla="*/ 325438 w 325438"/>
              <a:gd name="connsiteY2" fmla="*/ 352678 h 705356"/>
              <a:gd name="connsiteX3" fmla="*/ 105829 w 325438"/>
              <a:gd name="connsiteY3" fmla="*/ 683990 h 705356"/>
              <a:gd name="connsiteX4" fmla="*/ 0 w 325438"/>
              <a:gd name="connsiteY4" fmla="*/ 705356 h 70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438" h="705356">
                <a:moveTo>
                  <a:pt x="0" y="0"/>
                </a:moveTo>
                <a:lnTo>
                  <a:pt x="105829" y="21366"/>
                </a:lnTo>
                <a:cubicBezTo>
                  <a:pt x="234884" y="75952"/>
                  <a:pt x="325438" y="203740"/>
                  <a:pt x="325438" y="352678"/>
                </a:cubicBezTo>
                <a:cubicBezTo>
                  <a:pt x="325438" y="501616"/>
                  <a:pt x="234884" y="629405"/>
                  <a:pt x="105829" y="683990"/>
                </a:cubicBezTo>
                <a:lnTo>
                  <a:pt x="0" y="705356"/>
                </a:lnTo>
                <a:close/>
              </a:path>
            </a:pathLst>
          </a:custGeom>
          <a:solidFill>
            <a:srgbClr val="F6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image" Target="../media/image2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.png"/><Relationship Id="rId10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5.png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image" Target="../media/image18.png"/><Relationship Id="rId4" Type="http://schemas.openxmlformats.org/officeDocument/2006/relationships/tags" Target="../tags/tag42.xml"/><Relationship Id="rId3" Type="http://schemas.openxmlformats.org/officeDocument/2006/relationships/image" Target="../media/image17.png"/><Relationship Id="rId2" Type="http://schemas.openxmlformats.org/officeDocument/2006/relationships/tags" Target="../tags/tag4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22.png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9" Type="http://schemas.openxmlformats.org/officeDocument/2006/relationships/tags" Target="../tags/tag27.xml"/><Relationship Id="rId18" Type="http://schemas.openxmlformats.org/officeDocument/2006/relationships/tags" Target="../tags/tag26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webp"/><Relationship Id="rId3" Type="http://schemas.openxmlformats.org/officeDocument/2006/relationships/image" Target="../media/image5.png"/><Relationship Id="rId2" Type="http://schemas.openxmlformats.org/officeDocument/2006/relationships/tags" Target="../tags/tag28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715760"/>
            <a:ext cx="12192000" cy="152400"/>
          </a:xfrm>
          <a:prstGeom prst="rect">
            <a:avLst/>
          </a:prstGeom>
          <a:solidFill>
            <a:srgbClr val="F6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: 形状 18"/>
          <p:cNvSpPr/>
          <p:nvPr/>
        </p:nvSpPr>
        <p:spPr>
          <a:xfrm>
            <a:off x="8401050" y="1"/>
            <a:ext cx="3790950" cy="6857999"/>
          </a:xfrm>
          <a:custGeom>
            <a:avLst/>
            <a:gdLst>
              <a:gd name="connsiteX0" fmla="*/ 2095173 w 3790950"/>
              <a:gd name="connsiteY0" fmla="*/ 0 h 6857999"/>
              <a:gd name="connsiteX1" fmla="*/ 3790950 w 3790950"/>
              <a:gd name="connsiteY1" fmla="*/ 0 h 6857999"/>
              <a:gd name="connsiteX2" fmla="*/ 3790950 w 3790950"/>
              <a:gd name="connsiteY2" fmla="*/ 6857999 h 6857999"/>
              <a:gd name="connsiteX3" fmla="*/ 2134699 w 3790950"/>
              <a:gd name="connsiteY3" fmla="*/ 6857999 h 6857999"/>
              <a:gd name="connsiteX4" fmla="*/ 2091058 w 3790950"/>
              <a:gd name="connsiteY4" fmla="*/ 6838113 h 6857999"/>
              <a:gd name="connsiteX5" fmla="*/ 0 w 3790950"/>
              <a:gd name="connsiteY5" fmla="*/ 3419475 h 6857999"/>
              <a:gd name="connsiteX6" fmla="*/ 2008882 w 3790950"/>
              <a:gd name="connsiteY6" fmla="*/ 4419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0950" h="6857999">
                <a:moveTo>
                  <a:pt x="2095173" y="0"/>
                </a:moveTo>
                <a:lnTo>
                  <a:pt x="3790950" y="0"/>
                </a:lnTo>
                <a:lnTo>
                  <a:pt x="3790950" y="6857999"/>
                </a:lnTo>
                <a:lnTo>
                  <a:pt x="2134699" y="6857999"/>
                </a:lnTo>
                <a:lnTo>
                  <a:pt x="2091058" y="6838113"/>
                </a:lnTo>
                <a:cubicBezTo>
                  <a:pt x="849645" y="6202261"/>
                  <a:pt x="0" y="4910091"/>
                  <a:pt x="0" y="3419475"/>
                </a:cubicBezTo>
                <a:cubicBezTo>
                  <a:pt x="0" y="1961985"/>
                  <a:pt x="812302" y="694217"/>
                  <a:pt x="2008882" y="44196"/>
                </a:cubicBezTo>
                <a:close/>
              </a:path>
            </a:pathLst>
          </a:custGeom>
          <a:solidFill>
            <a:srgbClr val="049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>
          <a:xfrm>
            <a:off x="10506075" y="1771649"/>
            <a:ext cx="1685925" cy="3267076"/>
          </a:xfrm>
          <a:custGeom>
            <a:avLst/>
            <a:gdLst>
              <a:gd name="connsiteX0" fmla="*/ 1633538 w 1685925"/>
              <a:gd name="connsiteY0" fmla="*/ 0 h 3267076"/>
              <a:gd name="connsiteX1" fmla="*/ 1685925 w 1685925"/>
              <a:gd name="connsiteY1" fmla="*/ 2646 h 3267076"/>
              <a:gd name="connsiteX2" fmla="*/ 1685925 w 1685925"/>
              <a:gd name="connsiteY2" fmla="*/ 3264431 h 3267076"/>
              <a:gd name="connsiteX3" fmla="*/ 1633538 w 1685925"/>
              <a:gd name="connsiteY3" fmla="*/ 3267076 h 3267076"/>
              <a:gd name="connsiteX4" fmla="*/ 0 w 1685925"/>
              <a:gd name="connsiteY4" fmla="*/ 1633538 h 3267076"/>
              <a:gd name="connsiteX5" fmla="*/ 1633538 w 1685925"/>
              <a:gd name="connsiteY5" fmla="*/ 0 h 326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5925" h="3267076">
                <a:moveTo>
                  <a:pt x="1633538" y="0"/>
                </a:moveTo>
                <a:lnTo>
                  <a:pt x="1685925" y="2646"/>
                </a:lnTo>
                <a:lnTo>
                  <a:pt x="1685925" y="3264431"/>
                </a:lnTo>
                <a:lnTo>
                  <a:pt x="1633538" y="3267076"/>
                </a:lnTo>
                <a:cubicBezTo>
                  <a:pt x="731360" y="3267076"/>
                  <a:pt x="0" y="2535716"/>
                  <a:pt x="0" y="1633538"/>
                </a:cubicBezTo>
                <a:cubicBezTo>
                  <a:pt x="0" y="731360"/>
                  <a:pt x="731360" y="0"/>
                  <a:pt x="1633538" y="0"/>
                </a:cubicBezTo>
                <a:close/>
              </a:path>
            </a:pathLst>
          </a:custGeom>
          <a:solidFill>
            <a:srgbClr val="2D7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781800" y="1019175"/>
            <a:ext cx="4819650" cy="4819650"/>
            <a:chOff x="6781800" y="1019175"/>
            <a:chExt cx="4819650" cy="4819650"/>
          </a:xfrm>
        </p:grpSpPr>
        <p:sp>
          <p:nvSpPr>
            <p:cNvPr id="9" name="椭圆 8"/>
            <p:cNvSpPr/>
            <p:nvPr/>
          </p:nvSpPr>
          <p:spPr>
            <a:xfrm>
              <a:off x="6781800" y="1019175"/>
              <a:ext cx="4819650" cy="48196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6972300" y="1209675"/>
              <a:ext cx="4438650" cy="4438650"/>
            </a:xfrm>
            <a:prstGeom prst="ellipse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80222" y="1399756"/>
            <a:ext cx="5400040" cy="3647009"/>
            <a:chOff x="565922" y="1530383"/>
            <a:chExt cx="5400040" cy="3647009"/>
          </a:xfrm>
        </p:grpSpPr>
        <p:sp>
          <p:nvSpPr>
            <p:cNvPr id="23" name="文本框 22"/>
            <p:cNvSpPr txBox="1"/>
            <p:nvPr/>
          </p:nvSpPr>
          <p:spPr>
            <a:xfrm>
              <a:off x="565922" y="1530383"/>
              <a:ext cx="5400040" cy="1106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gun Gothic" panose="020B0503020000020004" charset="-127"/>
                  <a:ea typeface="Malgun Gothic" panose="020B0503020000020004" charset="-127"/>
                  <a:cs typeface="+mn-ea"/>
                  <a:sym typeface="+mn-lt"/>
                </a:rPr>
                <a:t>K6</a:t>
              </a:r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+mn-ea"/>
                  <a:sym typeface="+mn-lt"/>
                </a:rPr>
                <a:t>运动控制器</a:t>
              </a:r>
              <a:endParaRPr lang="zh-CN" altLang="en-US" sz="6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38628" y="2861978"/>
              <a:ext cx="500634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l"/>
              <a:r>
                <a:rPr lang="zh-CN" altLang="en-US" sz="2400" b="1" spc="3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在焊线机</a:t>
              </a:r>
              <a:r>
                <a:rPr lang="en-US" altLang="zh-CN" sz="2400" b="1" spc="300" dirty="0">
                  <a:solidFill>
                    <a:schemeClr val="bg1"/>
                  </a:solidFill>
                  <a:effectLst/>
                  <a:latin typeface="MS PGothic" panose="020B0600070205080204" charset="-128"/>
                  <a:ea typeface="MS PGothic" panose="020B0600070205080204" charset="-128"/>
                  <a:cs typeface="+mn-ea"/>
                  <a:sym typeface="+mn-lt"/>
                </a:rPr>
                <a:t>(WireBond)</a:t>
              </a:r>
              <a:r>
                <a:rPr lang="zh-CN" altLang="en-US" sz="2400" b="1" spc="3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中的应用</a:t>
              </a:r>
              <a:endParaRPr lang="zh-CN" altLang="en-US" sz="2400" b="1" spc="300" dirty="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711198" y="3455339"/>
              <a:ext cx="4890381" cy="0"/>
            </a:xfrm>
            <a:prstGeom prst="line">
              <a:avLst/>
            </a:prstGeom>
            <a:ln>
              <a:solidFill>
                <a:srgbClr val="2C3F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: 圆角 26"/>
            <p:cNvSpPr/>
            <p:nvPr/>
          </p:nvSpPr>
          <p:spPr>
            <a:xfrm>
              <a:off x="584018" y="4659607"/>
              <a:ext cx="3962400" cy="517785"/>
            </a:xfrm>
            <a:prstGeom prst="roundRect">
              <a:avLst>
                <a:gd name="adj" fmla="val 50000"/>
              </a:avLst>
            </a:pr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Rev.2024</a:t>
              </a:r>
              <a:endParaRPr lang="en-US" sz="2000" b="1" dirty="0"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52928" y="3519442"/>
            <a:ext cx="5006499" cy="645160"/>
          </a:xfrm>
          <a:prstGeom prst="rect">
            <a:avLst/>
          </a:prstGeom>
          <a:solidFill>
            <a:srgbClr val="1B3C5F">
              <a:alpha val="49000"/>
            </a:srgbClr>
          </a:solidFill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二十五年技术沉淀，源于五轴数控系统，对标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ACS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超高性能、深度扩展、极致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易用的专业运动控制器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 rot="0">
            <a:off x="6474645" y="661085"/>
            <a:ext cx="5433325" cy="5802268"/>
            <a:chOff x="2199" y="2263"/>
            <a:chExt cx="14788" cy="15639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7697511">
              <a:off x="5624" y="8364"/>
              <a:ext cx="12677" cy="6401"/>
            </a:xfrm>
            <a:custGeom>
              <a:avLst/>
              <a:gdLst>
                <a:gd name="connsiteX0" fmla="*/ 58 w 2249936"/>
                <a:gd name="connsiteY0" fmla="*/ 1136076 h 1136076"/>
                <a:gd name="connsiteX1" fmla="*/ 1113913 w 2249936"/>
                <a:gd name="connsiteY1" fmla="*/ 53 h 1136076"/>
                <a:gd name="connsiteX2" fmla="*/ 2249937 w 2249936"/>
                <a:gd name="connsiteY2" fmla="*/ 1113909 h 113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9936" h="1136076">
                  <a:moveTo>
                    <a:pt x="58" y="1136076"/>
                  </a:moveTo>
                  <a:cubicBezTo>
                    <a:pt x="-6169" y="514639"/>
                    <a:pt x="492725" y="6031"/>
                    <a:pt x="1113913" y="53"/>
                  </a:cubicBezTo>
                  <a:cubicBezTo>
                    <a:pt x="1735102" y="-5925"/>
                    <a:pt x="2243959" y="492720"/>
                    <a:pt x="2249937" y="1113909"/>
                  </a:cubicBezTo>
                </a:path>
              </a:pathLst>
            </a:custGeom>
            <a:noFill/>
            <a:ln w="9525" cap="flat">
              <a:solidFill>
                <a:srgbClr val="2D7794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8" name="椭圆 17"/>
            <p:cNvSpPr/>
            <p:nvPr>
              <p:custDataLst>
                <p:tags r:id="rId4"/>
              </p:custDataLst>
            </p:nvPr>
          </p:nvSpPr>
          <p:spPr>
            <a:xfrm rot="20405484">
              <a:off x="5187" y="14267"/>
              <a:ext cx="672" cy="672"/>
            </a:xfrm>
            <a:prstGeom prst="ellipse">
              <a:avLst/>
            </a:prstGeom>
            <a:solidFill>
              <a:srgbClr val="2D7794"/>
            </a:solidFill>
            <a:ln>
              <a:solidFill>
                <a:srgbClr val="2D77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>
              <p:custDataLst>
                <p:tags r:id="rId5"/>
              </p:custDataLst>
            </p:nvPr>
          </p:nvSpPr>
          <p:spPr>
            <a:xfrm rot="20405484">
              <a:off x="13185" y="4403"/>
              <a:ext cx="467" cy="467"/>
            </a:xfrm>
            <a:prstGeom prst="ellipse">
              <a:avLst/>
            </a:prstGeom>
            <a:solidFill>
              <a:srgbClr val="049AAB"/>
            </a:solidFill>
            <a:ln>
              <a:solidFill>
                <a:srgbClr val="2D77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2" name="图片 21" descr="E:/设计素材图片2/yang-0TQyMgloraY-unsplash.jpgyang-0TQyMgloraY-unsplash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7" cstate="email"/>
            <a:srcRect l="15643" t="16164" r="15684" b="15388"/>
            <a:stretch>
              <a:fillRect/>
            </a:stretch>
          </p:blipFill>
          <p:spPr>
            <a:xfrm>
              <a:off x="3853" y="3918"/>
              <a:ext cx="11483" cy="1148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63" h="5263">
                  <a:moveTo>
                    <a:pt x="2631" y="0"/>
                  </a:moveTo>
                  <a:cubicBezTo>
                    <a:pt x="4085" y="0"/>
                    <a:pt x="5263" y="1178"/>
                    <a:pt x="5263" y="2631"/>
                  </a:cubicBezTo>
                  <a:cubicBezTo>
                    <a:pt x="5263" y="4085"/>
                    <a:pt x="4085" y="5263"/>
                    <a:pt x="2631" y="5263"/>
                  </a:cubicBezTo>
                  <a:cubicBezTo>
                    <a:pt x="1178" y="5263"/>
                    <a:pt x="0" y="4085"/>
                    <a:pt x="0" y="2631"/>
                  </a:cubicBezTo>
                  <a:cubicBezTo>
                    <a:pt x="0" y="1178"/>
                    <a:pt x="1178" y="0"/>
                    <a:pt x="2631" y="0"/>
                  </a:cubicBezTo>
                  <a:close/>
                </a:path>
              </a:pathLst>
            </a:custGeom>
            <a:ln w="6350">
              <a:solidFill>
                <a:srgbClr val="2D7794">
                  <a:alpha val="20000"/>
                </a:srgbClr>
              </a:solidFill>
            </a:ln>
          </p:spPr>
        </p:pic>
        <p:sp>
          <p:nvSpPr>
            <p:cNvPr id="28" name="椭圆 27"/>
            <p:cNvSpPr/>
            <p:nvPr>
              <p:custDataLst>
                <p:tags r:id="rId8"/>
              </p:custDataLst>
            </p:nvPr>
          </p:nvSpPr>
          <p:spPr>
            <a:xfrm>
              <a:off x="3174" y="4201"/>
              <a:ext cx="1554" cy="1554"/>
            </a:xfrm>
            <a:prstGeom prst="ellipse">
              <a:avLst/>
            </a:prstGeom>
            <a:solidFill>
              <a:srgbClr val="049AAB"/>
            </a:solidFill>
            <a:ln>
              <a:solidFill>
                <a:srgbClr val="2D77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>
              <p:custDataLst>
                <p:tags r:id="rId9"/>
              </p:custDataLst>
            </p:nvPr>
          </p:nvSpPr>
          <p:spPr>
            <a:xfrm>
              <a:off x="2199" y="2263"/>
              <a:ext cx="14788" cy="14787"/>
            </a:xfrm>
            <a:prstGeom prst="ellipse">
              <a:avLst/>
            </a:prstGeom>
            <a:noFill/>
            <a:ln w="9525">
              <a:solidFill>
                <a:srgbClr val="2D77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>
              <p:custDataLst>
                <p:tags r:id="rId10"/>
              </p:custDataLst>
            </p:nvPr>
          </p:nvSpPr>
          <p:spPr>
            <a:xfrm>
              <a:off x="14605" y="14709"/>
              <a:ext cx="467" cy="467"/>
            </a:xfrm>
            <a:prstGeom prst="ellipse">
              <a:avLst/>
            </a:prstGeom>
            <a:solidFill>
              <a:srgbClr val="2D7794"/>
            </a:solidFill>
            <a:ln>
              <a:solidFill>
                <a:srgbClr val="2D77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 descr="log-removebg-preview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620" y="250190"/>
            <a:ext cx="15240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686810"/>
            <a:ext cx="12192000" cy="3115310"/>
          </a:xfrm>
          <a:prstGeom prst="rect">
            <a:avLst/>
          </a:prstGeom>
          <a:solidFill>
            <a:srgbClr val="049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0" y="0"/>
            <a:ext cx="12190730" cy="374269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3385" y="507534"/>
            <a:ext cx="2653665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n-US" altLang="zh-CN" sz="2400" b="1" dirty="0">
                <a:solidFill>
                  <a:schemeClr val="accent4"/>
                </a:solidFill>
                <a:effectLst/>
                <a:latin typeface="MS PGothic" panose="020B0600070205080204" charset="-128"/>
                <a:ea typeface="MS PGothic" panose="020B0600070205080204" charset="-128"/>
                <a:cs typeface="+mn-ea"/>
                <a:sym typeface="+mn-lt"/>
              </a:rPr>
              <a:t>K6</a:t>
            </a:r>
            <a:r>
              <a:rPr lang="zh-CN" altLang="en-US" sz="2400" b="1" dirty="0">
                <a:solidFill>
                  <a:schemeClr val="accent4"/>
                </a:solidFill>
                <a:effectLst/>
                <a:cs typeface="+mn-ea"/>
                <a:sym typeface="+mn-lt"/>
              </a:rPr>
              <a:t>如何赋能</a:t>
            </a:r>
            <a:r>
              <a:rPr lang="zh-CN" altLang="en-US" sz="2400" b="1" dirty="0">
                <a:solidFill>
                  <a:schemeClr val="accent4"/>
                </a:solidFill>
                <a:effectLst/>
                <a:cs typeface="+mn-ea"/>
                <a:sym typeface="+mn-lt"/>
              </a:rPr>
              <a:t>焊线机</a:t>
            </a:r>
            <a:endParaRPr lang="zh-CN" altLang="en-US" sz="2400" b="1" dirty="0">
              <a:solidFill>
                <a:schemeClr val="accent4"/>
              </a:solidFill>
              <a:effectLst/>
              <a:cs typeface="+mn-ea"/>
              <a:sym typeface="+mn-lt"/>
            </a:endParaRPr>
          </a:p>
        </p:txBody>
      </p:sp>
      <p:sp>
        <p:nvSpPr>
          <p:cNvPr id="47" name="弦形 46"/>
          <p:cNvSpPr/>
          <p:nvPr/>
        </p:nvSpPr>
        <p:spPr>
          <a:xfrm rot="10800000">
            <a:off x="-252730" y="421640"/>
            <a:ext cx="570865" cy="636270"/>
          </a:xfrm>
          <a:prstGeom prst="chord">
            <a:avLst>
              <a:gd name="adj1" fmla="val 4948440"/>
              <a:gd name="adj2" fmla="val 16581366"/>
            </a:avLst>
          </a:prstGeom>
          <a:solidFill>
            <a:srgbClr val="F6AB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272216" y="3942452"/>
            <a:ext cx="6040808" cy="1268117"/>
            <a:chOff x="677492" y="3088907"/>
            <a:chExt cx="6040808" cy="1268117"/>
          </a:xfrm>
        </p:grpSpPr>
        <p:grpSp>
          <p:nvGrpSpPr>
            <p:cNvPr id="8" name="组合 7"/>
            <p:cNvGrpSpPr/>
            <p:nvPr/>
          </p:nvGrpSpPr>
          <p:grpSpPr>
            <a:xfrm>
              <a:off x="677492" y="3165679"/>
              <a:ext cx="1081405" cy="1068817"/>
              <a:chOff x="779092" y="3068296"/>
              <a:chExt cx="1081405" cy="1068817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785383" y="3068296"/>
                <a:ext cx="1068817" cy="1068817"/>
                <a:chOff x="1904741" y="2653975"/>
                <a:chExt cx="1296955" cy="1296955"/>
              </a:xfrm>
            </p:grpSpPr>
            <p:sp>
              <p:nvSpPr>
                <p:cNvPr id="11" name="椭圆 10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1904741" y="2653975"/>
                  <a:ext cx="1296954" cy="1296954"/>
                </a:xfrm>
                <a:prstGeom prst="ellipse">
                  <a:avLst/>
                </a:prstGeom>
                <a:noFill/>
                <a:ln w="120650"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弧形 11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904741" y="2653975"/>
                  <a:ext cx="1296955" cy="1296955"/>
                </a:xfrm>
                <a:prstGeom prst="arc">
                  <a:avLst>
                    <a:gd name="adj1" fmla="val 16200000"/>
                    <a:gd name="adj2" fmla="val 14902481"/>
                  </a:avLst>
                </a:prstGeom>
                <a:ln w="1206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" name="文本框 9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779092" y="3341094"/>
                <a:ext cx="1081405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0.005</a:t>
                </a:r>
                <a:endParaRPr lang="en-US" altLang="zh-CN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149352" y="3088907"/>
              <a:ext cx="4568948" cy="1268117"/>
              <a:chOff x="2085852" y="3088907"/>
              <a:chExt cx="4568948" cy="1268117"/>
            </a:xfrm>
          </p:grpSpPr>
          <p:sp>
            <p:nvSpPr>
              <p:cNvPr id="14" name="文本框 1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085852" y="3088907"/>
                <a:ext cx="1402080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快速</a:t>
                </a: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整定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085852" y="3527079"/>
                <a:ext cx="4568948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lnSpc>
                    <a:spcPct val="150000"/>
                  </a:lnSpc>
                  <a:buFont typeface="Wingdings" panose="05000000000000000000" charset="0"/>
                  <a:buChar char="l"/>
                </a:pP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1mm </a:t>
                </a: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运动距离，误差要求±</a:t>
                </a: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1um, </a:t>
                </a: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整定时间</a:t>
                </a: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0.005S, </a:t>
                </a: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即</a:t>
                </a: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5</a:t>
                </a: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毫秒。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/>
          <p:cNvGrpSpPr/>
          <p:nvPr>
            <p:custDataLst>
              <p:tags r:id="rId8"/>
            </p:custDataLst>
          </p:nvPr>
        </p:nvGrpSpPr>
        <p:grpSpPr>
          <a:xfrm>
            <a:off x="4278507" y="5399171"/>
            <a:ext cx="6034517" cy="1268117"/>
            <a:chOff x="683783" y="4930407"/>
            <a:chExt cx="6034517" cy="1268117"/>
          </a:xfrm>
        </p:grpSpPr>
        <p:grpSp>
          <p:nvGrpSpPr>
            <p:cNvPr id="17" name="组合 16"/>
            <p:cNvGrpSpPr/>
            <p:nvPr/>
          </p:nvGrpSpPr>
          <p:grpSpPr>
            <a:xfrm>
              <a:off x="683783" y="5007179"/>
              <a:ext cx="1068817" cy="1068817"/>
              <a:chOff x="683783" y="4847268"/>
              <a:chExt cx="1068817" cy="1068817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83783" y="4847268"/>
                <a:ext cx="1068817" cy="1068817"/>
                <a:chOff x="1904741" y="2653975"/>
                <a:chExt cx="1296955" cy="1296955"/>
              </a:xfrm>
            </p:grpSpPr>
            <p:sp>
              <p:nvSpPr>
                <p:cNvPr id="20" name="椭圆 19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1904741" y="2653975"/>
                  <a:ext cx="1296954" cy="1296954"/>
                </a:xfrm>
                <a:prstGeom prst="ellipse">
                  <a:avLst/>
                </a:prstGeom>
                <a:noFill/>
                <a:ln w="120650"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弧形 20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904741" y="2653975"/>
                  <a:ext cx="1296955" cy="1296955"/>
                </a:xfrm>
                <a:prstGeom prst="arc">
                  <a:avLst>
                    <a:gd name="adj1" fmla="val 13176000"/>
                    <a:gd name="adj2" fmla="val 10800000"/>
                  </a:avLst>
                </a:prstGeom>
                <a:ln w="1206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777820" y="5120066"/>
                <a:ext cx="880745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62.5</a:t>
                </a:r>
                <a:endParaRPr lang="en-US" altLang="zh-CN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149352" y="4930407"/>
              <a:ext cx="4568948" cy="1268117"/>
              <a:chOff x="2085852" y="3088907"/>
              <a:chExt cx="4568948" cy="1268117"/>
            </a:xfrm>
          </p:grpSpPr>
          <p:sp>
            <p:nvSpPr>
              <p:cNvPr id="24" name="文本框 23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085852" y="3088907"/>
                <a:ext cx="3230880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高速、高</a:t>
                </a: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精度、高</a:t>
                </a: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响应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085852" y="3527079"/>
                <a:ext cx="4568948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lnSpc>
                    <a:spcPct val="150000"/>
                  </a:lnSpc>
                  <a:buFont typeface="Wingdings" panose="05000000000000000000" charset="0"/>
                  <a:buChar char="l"/>
                </a:pPr>
                <a:r>
                  <a:rPr lang="zh-CN" altLang="en-US" sz="16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最小</a:t>
                </a:r>
                <a:r>
                  <a:rPr lang="en-US" altLang="zh-CN" sz="16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62.5us</a:t>
                </a:r>
                <a:r>
                  <a:rPr lang="zh-CN" altLang="en-US" sz="16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插补通讯</a:t>
                </a:r>
                <a:r>
                  <a:rPr lang="zh-CN" altLang="en-US" sz="16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周期，最</a:t>
                </a:r>
                <a:r>
                  <a:rPr lang="zh-CN" altLang="en-US" sz="16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小整定时间</a:t>
                </a:r>
                <a:r>
                  <a:rPr lang="en-US" altLang="zh-CN" sz="16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2ms</a:t>
                </a:r>
                <a:r>
                  <a:rPr lang="zh-CN" altLang="en-US" sz="16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。</a:t>
                </a:r>
                <a:endParaRPr lang="zh-CN" altLang="en-US" sz="1600" dirty="0" err="1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charset="0"/>
                  <a:buChar char="l"/>
                </a:pP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高阶速度规划，适用于高速、高精度伺服系统。</a:t>
                </a:r>
                <a:endParaRPr lang="zh-CN" altLang="en-US" sz="1600" dirty="0" err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534670" y="2378075"/>
            <a:ext cx="3426460" cy="4166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 descr="方案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0865" y="2465705"/>
            <a:ext cx="3309620" cy="39916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89250"/>
            <a:ext cx="12192000" cy="3968750"/>
          </a:xfrm>
          <a:prstGeom prst="rect">
            <a:avLst/>
          </a:prstGeom>
          <a:solidFill>
            <a:srgbClr val="049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8790" y="507534"/>
            <a:ext cx="268986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n-US" altLang="zh-CN" sz="2400" b="1" dirty="0">
                <a:solidFill>
                  <a:schemeClr val="accent4"/>
                </a:solidFill>
                <a:effectLst/>
                <a:latin typeface="Malgun Gothic" panose="020B0503020000020004" charset="-127"/>
                <a:ea typeface="Malgun Gothic" panose="020B0503020000020004" charset="-127"/>
                <a:cs typeface="+mn-ea"/>
                <a:sym typeface="+mn-lt"/>
              </a:rPr>
              <a:t>K6</a:t>
            </a:r>
            <a:r>
              <a:rPr lang="zh-CN" altLang="en-US" sz="2400" b="1" dirty="0">
                <a:solidFill>
                  <a:schemeClr val="accent4"/>
                </a:solidFill>
                <a:effectLst/>
                <a:cs typeface="+mn-ea"/>
                <a:sym typeface="+mn-lt"/>
              </a:rPr>
              <a:t>如何赋能</a:t>
            </a:r>
            <a:r>
              <a:rPr lang="zh-CN" altLang="en-US" sz="2400" b="1" dirty="0">
                <a:solidFill>
                  <a:schemeClr val="accent4"/>
                </a:solidFill>
                <a:effectLst/>
                <a:cs typeface="+mn-ea"/>
                <a:sym typeface="+mn-lt"/>
              </a:rPr>
              <a:t>焊线机</a:t>
            </a:r>
            <a:endParaRPr lang="zh-CN" altLang="en-US" sz="2400" b="1" dirty="0">
              <a:solidFill>
                <a:schemeClr val="accent4"/>
              </a:solidFill>
              <a:effectLst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95415" y="1165860"/>
            <a:ext cx="5373370" cy="246062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dirty="0" err="1">
                <a:solidFill>
                  <a:schemeClr val="bg1"/>
                </a:solidFill>
                <a:cs typeface="+mn-ea"/>
                <a:sym typeface="+mn-lt"/>
              </a:rPr>
              <a:t>针对键合过程中的实际问题：实现键合位置的精准定位需要</a:t>
            </a:r>
            <a:r>
              <a:rPr lang="en-US" altLang="zh-CN" dirty="0" err="1">
                <a:solidFill>
                  <a:schemeClr val="bg1"/>
                </a:solidFill>
                <a:cs typeface="+mn-ea"/>
                <a:sym typeface="+mn-lt"/>
              </a:rPr>
              <a:t> XY </a:t>
            </a:r>
            <a:r>
              <a:rPr lang="zh-CN" altLang="en-US" dirty="0" err="1">
                <a:solidFill>
                  <a:schemeClr val="bg1"/>
                </a:solidFill>
                <a:cs typeface="+mn-ea"/>
                <a:sym typeface="+mn-lt"/>
              </a:rPr>
              <a:t>平台、线夹和键合头</a:t>
            </a:r>
            <a:r>
              <a:rPr lang="en-US" altLang="zh-CN" dirty="0" err="1">
                <a:solidFill>
                  <a:schemeClr val="bg1"/>
                </a:solidFill>
                <a:cs typeface="+mn-ea"/>
                <a:sym typeface="+mn-lt"/>
              </a:rPr>
              <a:t> Z </a:t>
            </a:r>
            <a:r>
              <a:rPr lang="zh-CN" altLang="en-US" dirty="0" err="1">
                <a:solidFill>
                  <a:schemeClr val="bg1"/>
                </a:solidFill>
                <a:cs typeface="+mn-ea"/>
                <a:sym typeface="+mn-lt"/>
              </a:rPr>
              <a:t>轴的精确配合才能完成。引线线径通常为</a:t>
            </a:r>
            <a:r>
              <a:rPr lang="en-US" altLang="zh-CN" dirty="0" err="1">
                <a:solidFill>
                  <a:schemeClr val="bg1"/>
                </a:solidFill>
                <a:cs typeface="+mn-ea"/>
                <a:sym typeface="+mn-lt"/>
              </a:rPr>
              <a:t>10~100 μm</a:t>
            </a:r>
            <a:r>
              <a:rPr lang="zh-CN" altLang="en-US" dirty="0" err="1">
                <a:solidFill>
                  <a:schemeClr val="bg1"/>
                </a:solidFill>
                <a:cs typeface="+mn-ea"/>
                <a:sym typeface="+mn-lt"/>
              </a:rPr>
              <a:t>，若运动过程某阶段位置偏移过大、冲击过大或产生的振动过大都会导致拉断引线。</a:t>
            </a:r>
            <a:r>
              <a:rPr lang="en-US" altLang="zh-CN" dirty="0" err="1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altLang="zh-CN" dirty="0" err="1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r>
              <a:rPr lang="en-US" altLang="zh-CN" sz="2400" b="1" dirty="0" err="1">
                <a:solidFill>
                  <a:srgbClr val="FFC000"/>
                </a:solidFill>
                <a:cs typeface="+mn-ea"/>
                <a:sym typeface="+mn-lt"/>
              </a:rPr>
              <a:t>K6</a:t>
            </a:r>
            <a:r>
              <a:rPr lang="zh-CN" altLang="en-US" dirty="0" err="1">
                <a:solidFill>
                  <a:schemeClr val="bg1"/>
                </a:solidFill>
                <a:cs typeface="+mn-ea"/>
                <a:sym typeface="+mn-lt"/>
              </a:rPr>
              <a:t>的高阶段速度曲线为这样的工艺提供的有力的支撑，通过</a:t>
            </a:r>
            <a:r>
              <a:rPr lang="zh-CN" altLang="en-US" dirty="0" err="1">
                <a:solidFill>
                  <a:schemeClr val="bg1"/>
                </a:solidFill>
                <a:cs typeface="+mn-ea"/>
                <a:sym typeface="+mn-lt"/>
              </a:rPr>
              <a:t>高阶曲线规划不仅能实现加速度连续，还能做到加加速度</a:t>
            </a:r>
            <a:r>
              <a:rPr lang="zh-CN" altLang="en-US" dirty="0" err="1">
                <a:solidFill>
                  <a:schemeClr val="bg1"/>
                </a:solidFill>
                <a:cs typeface="+mn-ea"/>
                <a:sym typeface="+mn-lt"/>
              </a:rPr>
              <a:t>连续。</a:t>
            </a:r>
            <a:endParaRPr lang="zh-CN" altLang="en-US" dirty="0" err="1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7566" t="14485" r="46411" b="71888"/>
          <a:stretch>
            <a:fillRect/>
          </a:stretch>
        </p:blipFill>
        <p:spPr>
          <a:xfrm>
            <a:off x="671830" y="4411345"/>
            <a:ext cx="3394075" cy="19189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40020" t="8612" r="16436" b="67747"/>
          <a:stretch>
            <a:fillRect/>
          </a:stretch>
        </p:blipFill>
        <p:spPr>
          <a:xfrm>
            <a:off x="8143875" y="4411345"/>
            <a:ext cx="3308350" cy="191833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1688794" y="3738639"/>
            <a:ext cx="1470597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三阶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7"/>
            </p:custDataLst>
          </p:nvPr>
        </p:nvSpPr>
        <p:spPr>
          <a:xfrm>
            <a:off x="5343219" y="3738639"/>
            <a:ext cx="1470597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五阶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>
            <p:custDataLst>
              <p:tags r:id="rId8"/>
            </p:custDataLst>
          </p:nvPr>
        </p:nvSpPr>
        <p:spPr>
          <a:xfrm>
            <a:off x="9177984" y="3662439"/>
            <a:ext cx="1470597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七阶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0" name="图片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44486" t="8835" r="14828" b="68237"/>
          <a:stretch>
            <a:fillRect/>
          </a:stretch>
        </p:blipFill>
        <p:spPr>
          <a:xfrm>
            <a:off x="4331970" y="4411345"/>
            <a:ext cx="3545840" cy="191833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弦形 46"/>
          <p:cNvSpPr/>
          <p:nvPr/>
        </p:nvSpPr>
        <p:spPr>
          <a:xfrm rot="10800000">
            <a:off x="-252730" y="421640"/>
            <a:ext cx="570865" cy="636270"/>
          </a:xfrm>
          <a:prstGeom prst="chord">
            <a:avLst>
              <a:gd name="adj1" fmla="val 4948440"/>
              <a:gd name="adj2" fmla="val 16581366"/>
            </a:avLst>
          </a:prstGeom>
          <a:solidFill>
            <a:srgbClr val="F6AB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0" y="0"/>
            <a:ext cx="4991100" cy="6871976"/>
            <a:chOff x="7200900" y="0"/>
            <a:chExt cx="4991100" cy="6871976"/>
          </a:xfrm>
        </p:grpSpPr>
        <p:sp>
          <p:nvSpPr>
            <p:cNvPr id="4" name="任意多边形: 形状 3"/>
            <p:cNvSpPr/>
            <p:nvPr/>
          </p:nvSpPr>
          <p:spPr>
            <a:xfrm>
              <a:off x="7200900" y="0"/>
              <a:ext cx="4991100" cy="6871976"/>
            </a:xfrm>
            <a:custGeom>
              <a:avLst/>
              <a:gdLst>
                <a:gd name="connsiteX0" fmla="*/ 1329921 w 4991100"/>
                <a:gd name="connsiteY0" fmla="*/ 0 h 6871976"/>
                <a:gd name="connsiteX1" fmla="*/ 4991100 w 4991100"/>
                <a:gd name="connsiteY1" fmla="*/ 0 h 6871976"/>
                <a:gd name="connsiteX2" fmla="*/ 4991100 w 4991100"/>
                <a:gd name="connsiteY2" fmla="*/ 6871976 h 6871976"/>
                <a:gd name="connsiteX3" fmla="*/ 1367344 w 4991100"/>
                <a:gd name="connsiteY3" fmla="*/ 6871976 h 6871976"/>
                <a:gd name="connsiteX4" fmla="*/ 1163717 w 4991100"/>
                <a:gd name="connsiteY4" fmla="*/ 6642835 h 6871976"/>
                <a:gd name="connsiteX5" fmla="*/ 0 w 4991100"/>
                <a:gd name="connsiteY5" fmla="*/ 3416461 h 6871976"/>
                <a:gd name="connsiteX6" fmla="*/ 1115697 w 4991100"/>
                <a:gd name="connsiteY6" fmla="*/ 248808 h 687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91100" h="6871976">
                  <a:moveTo>
                    <a:pt x="1329921" y="0"/>
                  </a:moveTo>
                  <a:lnTo>
                    <a:pt x="4991100" y="0"/>
                  </a:lnTo>
                  <a:lnTo>
                    <a:pt x="4991100" y="6871976"/>
                  </a:lnTo>
                  <a:lnTo>
                    <a:pt x="1367344" y="6871976"/>
                  </a:lnTo>
                  <a:lnTo>
                    <a:pt x="1163717" y="6642835"/>
                  </a:lnTo>
                  <a:cubicBezTo>
                    <a:pt x="436965" y="5767552"/>
                    <a:pt x="0" y="4643036"/>
                    <a:pt x="0" y="3416461"/>
                  </a:cubicBezTo>
                  <a:cubicBezTo>
                    <a:pt x="0" y="2217144"/>
                    <a:pt x="417759" y="1115400"/>
                    <a:pt x="1115697" y="248808"/>
                  </a:cubicBezTo>
                  <a:close/>
                </a:path>
              </a:pathLst>
            </a:cu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9438940" y="761486"/>
              <a:ext cx="2753060" cy="5335028"/>
            </a:xfrm>
            <a:custGeom>
              <a:avLst/>
              <a:gdLst>
                <a:gd name="connsiteX0" fmla="*/ 1633538 w 1685925"/>
                <a:gd name="connsiteY0" fmla="*/ 0 h 3267076"/>
                <a:gd name="connsiteX1" fmla="*/ 1685925 w 1685925"/>
                <a:gd name="connsiteY1" fmla="*/ 2646 h 3267076"/>
                <a:gd name="connsiteX2" fmla="*/ 1685925 w 1685925"/>
                <a:gd name="connsiteY2" fmla="*/ 3264431 h 3267076"/>
                <a:gd name="connsiteX3" fmla="*/ 1633538 w 1685925"/>
                <a:gd name="connsiteY3" fmla="*/ 3267076 h 3267076"/>
                <a:gd name="connsiteX4" fmla="*/ 0 w 1685925"/>
                <a:gd name="connsiteY4" fmla="*/ 1633538 h 3267076"/>
                <a:gd name="connsiteX5" fmla="*/ 1633538 w 1685925"/>
                <a:gd name="connsiteY5" fmla="*/ 0 h 326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925" h="3267076">
                  <a:moveTo>
                    <a:pt x="1633538" y="0"/>
                  </a:moveTo>
                  <a:lnTo>
                    <a:pt x="1685925" y="2646"/>
                  </a:lnTo>
                  <a:lnTo>
                    <a:pt x="1685925" y="3264431"/>
                  </a:lnTo>
                  <a:lnTo>
                    <a:pt x="1633538" y="3267076"/>
                  </a:lnTo>
                  <a:cubicBezTo>
                    <a:pt x="731360" y="3267076"/>
                    <a:pt x="0" y="2535716"/>
                    <a:pt x="0" y="1633538"/>
                  </a:cubicBezTo>
                  <a:cubicBezTo>
                    <a:pt x="0" y="731360"/>
                    <a:pt x="731360" y="0"/>
                    <a:pt x="1633538" y="0"/>
                  </a:cubicBezTo>
                  <a:close/>
                </a:path>
              </a:pathLst>
            </a:custGeom>
            <a:solidFill>
              <a:srgbClr val="2D77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86607" y="1920895"/>
            <a:ext cx="2885440" cy="30149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19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04</a:t>
            </a:r>
            <a:endParaRPr lang="en-US" altLang="zh-CN" sz="190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941575" y="1978880"/>
            <a:ext cx="6975475" cy="2901511"/>
            <a:chOff x="5692145" y="2265649"/>
            <a:chExt cx="6975475" cy="2901511"/>
          </a:xfrm>
        </p:grpSpPr>
        <p:sp>
          <p:nvSpPr>
            <p:cNvPr id="8" name="文本框 7"/>
            <p:cNvSpPr txBox="1"/>
            <p:nvPr/>
          </p:nvSpPr>
          <p:spPr>
            <a:xfrm>
              <a:off x="5692145" y="2265649"/>
              <a:ext cx="6355080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应用案例与效果验证</a:t>
              </a:r>
              <a:endPara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777870" y="3390869"/>
              <a:ext cx="688975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针对焊线的工艺轨迹，用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CBuffer</a:t>
              </a:r>
              <a:r>
                <a:rPr lang="zh-CN" alt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实现了特定的工艺轨迹包，结合高阶规划，实现了短距离高冲快速整定的</a:t>
              </a:r>
              <a:r>
                <a:rPr lang="zh-CN" alt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效果。</a:t>
              </a:r>
              <a:endParaRPr lang="zh-CN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5777870" y="4699160"/>
              <a:ext cx="1875972" cy="468000"/>
            </a:xfrm>
            <a:prstGeom prst="roundRect">
              <a:avLst>
                <a:gd name="adj" fmla="val 50000"/>
              </a:avLst>
            </a:pr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PART. 04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34963" y="2628900"/>
            <a:ext cx="11522075" cy="3565525"/>
          </a:xfrm>
          <a:prstGeom prst="rect">
            <a:avLst/>
          </a:prstGeom>
          <a:solidFill>
            <a:srgbClr val="049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2270" y="507534"/>
            <a:ext cx="61645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整定时间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XY20G+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，±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2um, &lt;3ms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）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l"/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2"/>
          <a:srcRect l="19098" t="12053" r="9722" b="5224"/>
          <a:stretch>
            <a:fillRect/>
          </a:stretch>
        </p:blipFill>
        <p:spPr>
          <a:xfrm>
            <a:off x="6182360" y="1616075"/>
            <a:ext cx="5071110" cy="32150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129020" y="4950142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轴，实际加速度</a:t>
            </a:r>
            <a:r>
              <a:rPr lang="en-US" altLang="zh-CN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24.1G</a:t>
            </a: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，过冲</a:t>
            </a:r>
            <a:r>
              <a:rPr lang="en-US" altLang="zh-CN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26um</a:t>
            </a: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，跟随误差</a:t>
            </a:r>
            <a:r>
              <a:rPr lang="en-US" altLang="zh-CN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±2um</a:t>
            </a: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，运动时间</a:t>
            </a:r>
            <a:r>
              <a:rPr lang="en-US" altLang="zh-CN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6.5ms</a:t>
            </a: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，整定时间</a:t>
            </a:r>
            <a:r>
              <a:rPr lang="en-US" altLang="zh-CN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2.5ms</a:t>
            </a: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1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5"/>
          <p:cNvPicPr>
            <a:picLocks noChangeAspect="1"/>
          </p:cNvPicPr>
          <p:nvPr/>
        </p:nvPicPr>
        <p:blipFill>
          <a:blip r:embed="rId3"/>
          <a:srcRect l="24316" t="18021" r="16315" b="3161"/>
          <a:stretch>
            <a:fillRect/>
          </a:stretch>
        </p:blipFill>
        <p:spPr>
          <a:xfrm>
            <a:off x="907415" y="1616075"/>
            <a:ext cx="5060315" cy="32143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907415" y="4949825"/>
            <a:ext cx="505968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轴</a:t>
            </a:r>
            <a:r>
              <a:rPr lang="en-US" altLang="zh-CN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实际加速度</a:t>
            </a:r>
            <a:r>
              <a:rPr lang="en-US" altLang="zh-CN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29G</a:t>
            </a: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，过冲</a:t>
            </a:r>
            <a:r>
              <a:rPr lang="en-US" altLang="zh-CN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en-US" altLang="zh-CN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um</a:t>
            </a: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，跟随误差</a:t>
            </a:r>
            <a:r>
              <a:rPr lang="en-US" altLang="zh-CN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±2um</a:t>
            </a: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，运动时间</a:t>
            </a:r>
            <a:r>
              <a:rPr lang="en-US" altLang="zh-CN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6.5ms</a:t>
            </a: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，整定时间</a:t>
            </a:r>
            <a:r>
              <a:rPr lang="en-US" altLang="zh-CN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.7ms</a:t>
            </a: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1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0" y="0"/>
            <a:ext cx="4991100" cy="6871976"/>
            <a:chOff x="7200900" y="0"/>
            <a:chExt cx="4991100" cy="6871976"/>
          </a:xfrm>
        </p:grpSpPr>
        <p:sp>
          <p:nvSpPr>
            <p:cNvPr id="4" name="任意多边形: 形状 3"/>
            <p:cNvSpPr/>
            <p:nvPr/>
          </p:nvSpPr>
          <p:spPr>
            <a:xfrm>
              <a:off x="7200900" y="0"/>
              <a:ext cx="4991100" cy="6871976"/>
            </a:xfrm>
            <a:custGeom>
              <a:avLst/>
              <a:gdLst>
                <a:gd name="connsiteX0" fmla="*/ 1329921 w 4991100"/>
                <a:gd name="connsiteY0" fmla="*/ 0 h 6871976"/>
                <a:gd name="connsiteX1" fmla="*/ 4991100 w 4991100"/>
                <a:gd name="connsiteY1" fmla="*/ 0 h 6871976"/>
                <a:gd name="connsiteX2" fmla="*/ 4991100 w 4991100"/>
                <a:gd name="connsiteY2" fmla="*/ 6871976 h 6871976"/>
                <a:gd name="connsiteX3" fmla="*/ 1367344 w 4991100"/>
                <a:gd name="connsiteY3" fmla="*/ 6871976 h 6871976"/>
                <a:gd name="connsiteX4" fmla="*/ 1163717 w 4991100"/>
                <a:gd name="connsiteY4" fmla="*/ 6642835 h 6871976"/>
                <a:gd name="connsiteX5" fmla="*/ 0 w 4991100"/>
                <a:gd name="connsiteY5" fmla="*/ 3416461 h 6871976"/>
                <a:gd name="connsiteX6" fmla="*/ 1115697 w 4991100"/>
                <a:gd name="connsiteY6" fmla="*/ 248808 h 687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91100" h="6871976">
                  <a:moveTo>
                    <a:pt x="1329921" y="0"/>
                  </a:moveTo>
                  <a:lnTo>
                    <a:pt x="4991100" y="0"/>
                  </a:lnTo>
                  <a:lnTo>
                    <a:pt x="4991100" y="6871976"/>
                  </a:lnTo>
                  <a:lnTo>
                    <a:pt x="1367344" y="6871976"/>
                  </a:lnTo>
                  <a:lnTo>
                    <a:pt x="1163717" y="6642835"/>
                  </a:lnTo>
                  <a:cubicBezTo>
                    <a:pt x="436965" y="5767552"/>
                    <a:pt x="0" y="4643036"/>
                    <a:pt x="0" y="3416461"/>
                  </a:cubicBezTo>
                  <a:cubicBezTo>
                    <a:pt x="0" y="2217144"/>
                    <a:pt x="417759" y="1115400"/>
                    <a:pt x="1115697" y="248808"/>
                  </a:cubicBezTo>
                  <a:close/>
                </a:path>
              </a:pathLst>
            </a:cu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9438940" y="761486"/>
              <a:ext cx="2753060" cy="5335028"/>
            </a:xfrm>
            <a:custGeom>
              <a:avLst/>
              <a:gdLst>
                <a:gd name="connsiteX0" fmla="*/ 1633538 w 1685925"/>
                <a:gd name="connsiteY0" fmla="*/ 0 h 3267076"/>
                <a:gd name="connsiteX1" fmla="*/ 1685925 w 1685925"/>
                <a:gd name="connsiteY1" fmla="*/ 2646 h 3267076"/>
                <a:gd name="connsiteX2" fmla="*/ 1685925 w 1685925"/>
                <a:gd name="connsiteY2" fmla="*/ 3264431 h 3267076"/>
                <a:gd name="connsiteX3" fmla="*/ 1633538 w 1685925"/>
                <a:gd name="connsiteY3" fmla="*/ 3267076 h 3267076"/>
                <a:gd name="connsiteX4" fmla="*/ 0 w 1685925"/>
                <a:gd name="connsiteY4" fmla="*/ 1633538 h 3267076"/>
                <a:gd name="connsiteX5" fmla="*/ 1633538 w 1685925"/>
                <a:gd name="connsiteY5" fmla="*/ 0 h 326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925" h="3267076">
                  <a:moveTo>
                    <a:pt x="1633538" y="0"/>
                  </a:moveTo>
                  <a:lnTo>
                    <a:pt x="1685925" y="2646"/>
                  </a:lnTo>
                  <a:lnTo>
                    <a:pt x="1685925" y="3264431"/>
                  </a:lnTo>
                  <a:lnTo>
                    <a:pt x="1633538" y="3267076"/>
                  </a:lnTo>
                  <a:cubicBezTo>
                    <a:pt x="731360" y="3267076"/>
                    <a:pt x="0" y="2535716"/>
                    <a:pt x="0" y="1633538"/>
                  </a:cubicBezTo>
                  <a:cubicBezTo>
                    <a:pt x="0" y="731360"/>
                    <a:pt x="731360" y="0"/>
                    <a:pt x="1633538" y="0"/>
                  </a:cubicBezTo>
                  <a:close/>
                </a:path>
              </a:pathLst>
            </a:custGeom>
            <a:solidFill>
              <a:srgbClr val="2D77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86607" y="1920895"/>
            <a:ext cx="2885440" cy="3014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19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101595" y="1978880"/>
            <a:ext cx="5508172" cy="2335726"/>
            <a:chOff x="5777870" y="2265649"/>
            <a:chExt cx="5508172" cy="2335726"/>
          </a:xfrm>
        </p:grpSpPr>
        <p:sp>
          <p:nvSpPr>
            <p:cNvPr id="8" name="文本框 7"/>
            <p:cNvSpPr txBox="1"/>
            <p:nvPr/>
          </p:nvSpPr>
          <p:spPr>
            <a:xfrm>
              <a:off x="5777870" y="2265649"/>
              <a:ext cx="4983480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服务与技术支持</a:t>
              </a:r>
              <a:endPara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777870" y="3390900"/>
              <a:ext cx="5508172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电气调试、二次开发、代码转写、平台移</a:t>
              </a:r>
              <a:r>
                <a:rPr lang="zh-CN" alt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植，全方位保障客户成功；</a:t>
              </a:r>
              <a:endParaRPr lang="zh-CN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24</a:t>
              </a:r>
              <a:r>
                <a:rPr lang="zh-CN" alt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小时技术团队支持；</a:t>
              </a:r>
              <a:endParaRPr lang="zh-CN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5777870" y="4133375"/>
              <a:ext cx="1875972" cy="468000"/>
            </a:xfrm>
            <a:prstGeom prst="roundRect">
              <a:avLst>
                <a:gd name="adj" fmla="val 50000"/>
              </a:avLst>
            </a:pr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PART. 05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34963" y="2628900"/>
            <a:ext cx="11522075" cy="3565525"/>
          </a:xfrm>
          <a:prstGeom prst="rect">
            <a:avLst/>
          </a:prstGeom>
          <a:solidFill>
            <a:srgbClr val="049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2270" y="507534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全方位保障客户成功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31735" y="5450840"/>
            <a:ext cx="4017010" cy="491490"/>
          </a:xfrm>
          <a:prstGeom prst="rect">
            <a:avLst/>
          </a:prstGeom>
          <a:solidFill>
            <a:srgbClr val="049AAB"/>
          </a:solidFill>
        </p:spPr>
        <p:txBody>
          <a:bodyPr wrap="square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rgbClr val="095A96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全方位保障客户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成功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50" y="2825750"/>
            <a:ext cx="3630295" cy="252666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328930" y="1779270"/>
            <a:ext cx="3618230" cy="1590040"/>
          </a:xfrm>
          <a:prstGeom prst="rect">
            <a:avLst/>
          </a:prstGeom>
          <a:solidFill>
            <a:srgbClr val="049AA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490182" y="1936765"/>
            <a:ext cx="3170194" cy="1279001"/>
            <a:chOff x="6420437" y="1504305"/>
            <a:chExt cx="2772830" cy="1279001"/>
          </a:xfrm>
        </p:grpSpPr>
        <p:sp>
          <p:nvSpPr>
            <p:cNvPr id="11" name="文本框 10"/>
            <p:cNvSpPr txBox="1"/>
            <p:nvPr>
              <p:custDataLst>
                <p:tags r:id="rId5"/>
              </p:custDataLst>
            </p:nvPr>
          </p:nvSpPr>
          <p:spPr>
            <a:xfrm>
              <a:off x="7193681" y="1504305"/>
              <a:ext cx="1226338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电气调试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6"/>
              </p:custDataLst>
            </p:nvPr>
          </p:nvSpPr>
          <p:spPr>
            <a:xfrm>
              <a:off x="6420437" y="1953361"/>
              <a:ext cx="2772830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altLang="en-US" sz="1600" dirty="0" err="1">
                  <a:solidFill>
                    <a:schemeClr val="bg1"/>
                  </a:solidFill>
                  <a:cs typeface="+mn-ea"/>
                  <a:sym typeface="+mn-lt"/>
                </a:rPr>
                <a:t>从售前系统架构梳理到电气调试的，保证达到系统运动指标</a:t>
              </a:r>
              <a:r>
                <a:rPr lang="zh-CN" altLang="en-US" sz="1600" dirty="0" err="1">
                  <a:solidFill>
                    <a:schemeClr val="bg1"/>
                  </a:solidFill>
                  <a:cs typeface="+mn-ea"/>
                  <a:sym typeface="+mn-lt"/>
                </a:rPr>
                <a:t>特性。</a:t>
              </a:r>
              <a:endParaRPr lang="zh-CN" altLang="en-US" sz="1600" dirty="0" err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>
            <p:custDataLst>
              <p:tags r:id="rId7"/>
            </p:custDataLst>
          </p:nvPr>
        </p:nvSpPr>
        <p:spPr>
          <a:xfrm>
            <a:off x="4123690" y="1779270"/>
            <a:ext cx="3618230" cy="1590040"/>
          </a:xfrm>
          <a:prstGeom prst="rect">
            <a:avLst/>
          </a:prstGeom>
          <a:solidFill>
            <a:srgbClr val="F6A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>
            <p:custDataLst>
              <p:tags r:id="rId8"/>
            </p:custDataLst>
          </p:nvPr>
        </p:nvSpPr>
        <p:spPr>
          <a:xfrm>
            <a:off x="5306157" y="185612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定制开发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9"/>
            </p:custDataLst>
          </p:nvPr>
        </p:nvSpPr>
        <p:spPr>
          <a:xfrm>
            <a:off x="4328795" y="2316480"/>
            <a:ext cx="3297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600" dirty="0" err="1">
                <a:solidFill>
                  <a:schemeClr val="bg1"/>
                </a:solidFill>
                <a:cs typeface="+mn-ea"/>
                <a:sym typeface="+mn-lt"/>
              </a:rPr>
              <a:t>上位机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SDK</a:t>
            </a:r>
            <a:r>
              <a:rPr lang="zh-CN" altLang="en-US" sz="1600" dirty="0" err="1">
                <a:solidFill>
                  <a:schemeClr val="bg1"/>
                </a:solidFill>
                <a:cs typeface="+mn-ea"/>
                <a:sym typeface="+mn-lt"/>
              </a:rPr>
              <a:t>二次开发支持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C++,C#</a:t>
            </a:r>
            <a:r>
              <a:rPr lang="zh-CN" altLang="en-US" sz="1600" dirty="0" err="1">
                <a:solidFill>
                  <a:schemeClr val="bg1"/>
                </a:solidFill>
                <a:cs typeface="+mn-ea"/>
                <a:sym typeface="+mn-lt"/>
              </a:rPr>
              <a:t>等主流开发语言，提供开发</a:t>
            </a:r>
            <a:r>
              <a:rPr lang="zh-CN" altLang="en-US" sz="1600" dirty="0" err="1">
                <a:solidFill>
                  <a:schemeClr val="bg1"/>
                </a:solidFill>
                <a:cs typeface="+mn-ea"/>
                <a:sym typeface="+mn-lt"/>
              </a:rPr>
              <a:t>服务。</a:t>
            </a:r>
            <a:endParaRPr lang="zh-CN" altLang="en-US" sz="1600" dirty="0" err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328930" y="3693160"/>
            <a:ext cx="3618230" cy="1590040"/>
          </a:xfrm>
          <a:prstGeom prst="rect">
            <a:avLst/>
          </a:prstGeom>
          <a:solidFill>
            <a:srgbClr val="F6A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1374237" y="377001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代码转写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534035" y="4159250"/>
            <a:ext cx="3297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600" dirty="0" err="1">
                <a:solidFill>
                  <a:schemeClr val="bg1"/>
                </a:solidFill>
                <a:cs typeface="+mn-ea"/>
                <a:sym typeface="+mn-lt"/>
              </a:rPr>
              <a:t>常见的系统是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ACS</a:t>
            </a:r>
            <a:r>
              <a:rPr lang="zh-CN" altLang="en-US" sz="1600" dirty="0" err="1">
                <a:solidFill>
                  <a:schemeClr val="bg1"/>
                </a:solidFill>
                <a:cs typeface="+mn-ea"/>
                <a:sym typeface="+mn-lt"/>
              </a:rPr>
              <a:t>的，需要平台移植时，可以协助客户转写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buffer</a:t>
            </a:r>
            <a:r>
              <a:rPr lang="zh-CN" altLang="en-US" sz="1600" dirty="0" err="1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zh-CN" altLang="en-US" sz="1600" dirty="0" err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>
            <p:custDataLst>
              <p:tags r:id="rId13"/>
            </p:custDataLst>
          </p:nvPr>
        </p:nvSpPr>
        <p:spPr>
          <a:xfrm>
            <a:off x="4123690" y="3693160"/>
            <a:ext cx="3618230" cy="1590040"/>
          </a:xfrm>
          <a:prstGeom prst="rect">
            <a:avLst/>
          </a:prstGeom>
          <a:solidFill>
            <a:srgbClr val="049AA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>
            <p:custDataLst>
              <p:tags r:id="rId14"/>
            </p:custDataLst>
          </p:nvPr>
        </p:nvGrpSpPr>
        <p:grpSpPr>
          <a:xfrm>
            <a:off x="4284942" y="3770010"/>
            <a:ext cx="3170194" cy="1359646"/>
            <a:chOff x="6420437" y="1423660"/>
            <a:chExt cx="2772830" cy="1359646"/>
          </a:xfrm>
        </p:grpSpPr>
        <p:sp>
          <p:nvSpPr>
            <p:cNvPr id="21" name="文本框 20"/>
            <p:cNvSpPr txBox="1"/>
            <p:nvPr>
              <p:custDataLst>
                <p:tags r:id="rId15"/>
              </p:custDataLst>
            </p:nvPr>
          </p:nvSpPr>
          <p:spPr>
            <a:xfrm>
              <a:off x="7193681" y="1423660"/>
              <a:ext cx="1226338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平台移</a:t>
              </a: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植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16"/>
              </p:custDataLst>
            </p:nvPr>
          </p:nvSpPr>
          <p:spPr>
            <a:xfrm>
              <a:off x="6420437" y="1953361"/>
              <a:ext cx="2772830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altLang="en-US" sz="1600" dirty="0" err="1">
                  <a:solidFill>
                    <a:schemeClr val="bg1"/>
                  </a:solidFill>
                  <a:cs typeface="+mn-ea"/>
                  <a:sym typeface="+mn-lt"/>
                </a:rPr>
                <a:t>不仅仅是简单的产品销售，可以提供丰富的灵活的技术</a:t>
              </a:r>
              <a:r>
                <a:rPr lang="zh-CN" altLang="en-US" sz="1600" dirty="0" err="1">
                  <a:solidFill>
                    <a:schemeClr val="bg1"/>
                  </a:solidFill>
                  <a:cs typeface="+mn-ea"/>
                  <a:sym typeface="+mn-lt"/>
                </a:rPr>
                <a:t>支持。</a:t>
              </a:r>
              <a:endParaRPr lang="zh-CN" altLang="en-US" sz="1600" dirty="0" err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0" y="0"/>
            <a:ext cx="4991100" cy="6871976"/>
            <a:chOff x="7200900" y="0"/>
            <a:chExt cx="4991100" cy="6871976"/>
          </a:xfrm>
        </p:grpSpPr>
        <p:sp>
          <p:nvSpPr>
            <p:cNvPr id="4" name="任意多边形: 形状 3"/>
            <p:cNvSpPr/>
            <p:nvPr/>
          </p:nvSpPr>
          <p:spPr>
            <a:xfrm>
              <a:off x="7200900" y="0"/>
              <a:ext cx="4991100" cy="6871976"/>
            </a:xfrm>
            <a:custGeom>
              <a:avLst/>
              <a:gdLst>
                <a:gd name="connsiteX0" fmla="*/ 1329921 w 4991100"/>
                <a:gd name="connsiteY0" fmla="*/ 0 h 6871976"/>
                <a:gd name="connsiteX1" fmla="*/ 4991100 w 4991100"/>
                <a:gd name="connsiteY1" fmla="*/ 0 h 6871976"/>
                <a:gd name="connsiteX2" fmla="*/ 4991100 w 4991100"/>
                <a:gd name="connsiteY2" fmla="*/ 6871976 h 6871976"/>
                <a:gd name="connsiteX3" fmla="*/ 1367344 w 4991100"/>
                <a:gd name="connsiteY3" fmla="*/ 6871976 h 6871976"/>
                <a:gd name="connsiteX4" fmla="*/ 1163717 w 4991100"/>
                <a:gd name="connsiteY4" fmla="*/ 6642835 h 6871976"/>
                <a:gd name="connsiteX5" fmla="*/ 0 w 4991100"/>
                <a:gd name="connsiteY5" fmla="*/ 3416461 h 6871976"/>
                <a:gd name="connsiteX6" fmla="*/ 1115697 w 4991100"/>
                <a:gd name="connsiteY6" fmla="*/ 248808 h 687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91100" h="6871976">
                  <a:moveTo>
                    <a:pt x="1329921" y="0"/>
                  </a:moveTo>
                  <a:lnTo>
                    <a:pt x="4991100" y="0"/>
                  </a:lnTo>
                  <a:lnTo>
                    <a:pt x="4991100" y="6871976"/>
                  </a:lnTo>
                  <a:lnTo>
                    <a:pt x="1367344" y="6871976"/>
                  </a:lnTo>
                  <a:lnTo>
                    <a:pt x="1163717" y="6642835"/>
                  </a:lnTo>
                  <a:cubicBezTo>
                    <a:pt x="436965" y="5767552"/>
                    <a:pt x="0" y="4643036"/>
                    <a:pt x="0" y="3416461"/>
                  </a:cubicBezTo>
                  <a:cubicBezTo>
                    <a:pt x="0" y="2217144"/>
                    <a:pt x="417759" y="1115400"/>
                    <a:pt x="1115697" y="248808"/>
                  </a:cubicBezTo>
                  <a:close/>
                </a:path>
              </a:pathLst>
            </a:cu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9438940" y="761486"/>
              <a:ext cx="2753060" cy="5335028"/>
            </a:xfrm>
            <a:custGeom>
              <a:avLst/>
              <a:gdLst>
                <a:gd name="connsiteX0" fmla="*/ 1633538 w 1685925"/>
                <a:gd name="connsiteY0" fmla="*/ 0 h 3267076"/>
                <a:gd name="connsiteX1" fmla="*/ 1685925 w 1685925"/>
                <a:gd name="connsiteY1" fmla="*/ 2646 h 3267076"/>
                <a:gd name="connsiteX2" fmla="*/ 1685925 w 1685925"/>
                <a:gd name="connsiteY2" fmla="*/ 3264431 h 3267076"/>
                <a:gd name="connsiteX3" fmla="*/ 1633538 w 1685925"/>
                <a:gd name="connsiteY3" fmla="*/ 3267076 h 3267076"/>
                <a:gd name="connsiteX4" fmla="*/ 0 w 1685925"/>
                <a:gd name="connsiteY4" fmla="*/ 1633538 h 3267076"/>
                <a:gd name="connsiteX5" fmla="*/ 1633538 w 1685925"/>
                <a:gd name="connsiteY5" fmla="*/ 0 h 326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925" h="3267076">
                  <a:moveTo>
                    <a:pt x="1633538" y="0"/>
                  </a:moveTo>
                  <a:lnTo>
                    <a:pt x="1685925" y="2646"/>
                  </a:lnTo>
                  <a:lnTo>
                    <a:pt x="1685925" y="3264431"/>
                  </a:lnTo>
                  <a:lnTo>
                    <a:pt x="1633538" y="3267076"/>
                  </a:lnTo>
                  <a:cubicBezTo>
                    <a:pt x="731360" y="3267076"/>
                    <a:pt x="0" y="2535716"/>
                    <a:pt x="0" y="1633538"/>
                  </a:cubicBezTo>
                  <a:cubicBezTo>
                    <a:pt x="0" y="731360"/>
                    <a:pt x="731360" y="0"/>
                    <a:pt x="1633538" y="0"/>
                  </a:cubicBezTo>
                  <a:close/>
                </a:path>
              </a:pathLst>
            </a:custGeom>
            <a:solidFill>
              <a:srgbClr val="2D77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86607" y="1920895"/>
            <a:ext cx="2885440" cy="3014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0" b="1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lang="zh-CN" altLang="en-US" sz="19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066670" y="1978245"/>
            <a:ext cx="5507990" cy="2116651"/>
            <a:chOff x="5777870" y="2265649"/>
            <a:chExt cx="5507990" cy="2116651"/>
          </a:xfrm>
        </p:grpSpPr>
        <p:sp>
          <p:nvSpPr>
            <p:cNvPr id="8" name="文本框 7"/>
            <p:cNvSpPr txBox="1"/>
            <p:nvPr/>
          </p:nvSpPr>
          <p:spPr>
            <a:xfrm>
              <a:off x="5777870" y="2265649"/>
              <a:ext cx="3611880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总结与</a:t>
              </a:r>
              <a:r>
                <a:rPr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展望</a:t>
              </a:r>
              <a:endPara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895980" y="3390869"/>
              <a:ext cx="538988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K6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助力焊线机实现更高精度、更高效率、更低成本。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5777870" y="3914300"/>
              <a:ext cx="1875972" cy="468000"/>
            </a:xfrm>
            <a:prstGeom prst="roundRect">
              <a:avLst>
                <a:gd name="adj" fmla="val 50000"/>
              </a:avLst>
            </a:pr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PART. 06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 rot="21600000">
            <a:off x="1718803" y="1465925"/>
            <a:ext cx="2072250" cy="4486890"/>
            <a:chOff x="0" y="0"/>
            <a:chExt cx="2072250" cy="4486890"/>
          </a:xfrm>
        </p:grpSpPr>
        <p:pic>
          <p:nvPicPr>
            <p:cNvPr id="312" name="picture 3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2072250" cy="4486890"/>
            </a:xfrm>
            <a:prstGeom prst="rect">
              <a:avLst/>
            </a:prstGeom>
          </p:spPr>
        </p:pic>
        <p:sp>
          <p:nvSpPr>
            <p:cNvPr id="314" name="textbox 314"/>
            <p:cNvSpPr/>
            <p:nvPr/>
          </p:nvSpPr>
          <p:spPr>
            <a:xfrm>
              <a:off x="-12700" y="-12700"/>
              <a:ext cx="2098039" cy="451421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74040" algn="l" rtl="0" eaLnBrk="0">
                <a:lnSpc>
                  <a:spcPct val="88000"/>
                </a:lnSpc>
                <a:spcBef>
                  <a:spcPts val="0"/>
                </a:spcBef>
              </a:pPr>
              <a:r>
                <a:rPr sz="17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基础功能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88925" indent="10795" algn="l" rtl="0" eaLnBrk="0">
                <a:lnSpc>
                  <a:spcPct val="247000"/>
                </a:lnSpc>
                <a:spcBef>
                  <a:spcPts val="605"/>
                </a:spcBef>
              </a:pPr>
              <a:r>
                <a:rPr sz="1700" i="1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EtherCAT</a:t>
              </a:r>
              <a:r>
                <a:rPr sz="1700" kern="0" spc="3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组态</a:t>
              </a:r>
              <a:r>
                <a:rPr sz="17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1700" i="1" kern="0" spc="2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Motiong\Jog</a:t>
              </a:r>
              <a:endParaRPr sz="1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6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87325" algn="l" rtl="0" eaLnBrk="0">
                <a:lnSpc>
                  <a:spcPts val="2455"/>
                </a:lnSpc>
                <a:spcBef>
                  <a:spcPts val="510"/>
                </a:spcBef>
              </a:pPr>
              <a:r>
                <a:rPr sz="1700" i="1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KTView</a:t>
              </a:r>
              <a:r>
                <a:rPr sz="1700" kern="0" spc="1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调试软件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59105" algn="l" rtl="0" eaLnBrk="0">
                <a:lnSpc>
                  <a:spcPct val="88000"/>
                </a:lnSpc>
                <a:spcBef>
                  <a:spcPts val="510"/>
                </a:spcBef>
              </a:pPr>
              <a:r>
                <a:rPr sz="17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轴参数设定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77520" algn="l" rtl="0" eaLnBrk="0">
                <a:lnSpc>
                  <a:spcPts val="2455"/>
                </a:lnSpc>
                <a:spcBef>
                  <a:spcPts val="515"/>
                </a:spcBef>
              </a:pPr>
              <a:r>
                <a:rPr sz="1700" i="1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buffer</a:t>
              </a:r>
              <a:r>
                <a:rPr sz="1700" kern="0" spc="4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支持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17500" algn="l" rtl="0" eaLnBrk="0">
                <a:lnSpc>
                  <a:spcPct val="88000"/>
                </a:lnSpc>
                <a:spcBef>
                  <a:spcPts val="5"/>
                </a:spcBef>
              </a:pPr>
              <a:r>
                <a:rPr sz="1700" i="1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PEG</a:t>
              </a:r>
              <a:r>
                <a:rPr sz="1700" i="1" kern="0" spc="7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7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位置触发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21600000">
            <a:off x="6356843" y="1465925"/>
            <a:ext cx="2072250" cy="3836105"/>
            <a:chOff x="0" y="0"/>
            <a:chExt cx="2072250" cy="3836105"/>
          </a:xfrm>
        </p:grpSpPr>
        <p:pic>
          <p:nvPicPr>
            <p:cNvPr id="316" name="picture 3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072250" cy="3836105"/>
            </a:xfrm>
            <a:prstGeom prst="rect">
              <a:avLst/>
            </a:prstGeom>
          </p:spPr>
        </p:pic>
        <p:sp>
          <p:nvSpPr>
            <p:cNvPr id="318" name="textbox 318"/>
            <p:cNvSpPr/>
            <p:nvPr/>
          </p:nvSpPr>
          <p:spPr>
            <a:xfrm>
              <a:off x="-12700" y="-12700"/>
              <a:ext cx="2098039" cy="386207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74040" algn="l" rtl="0" eaLnBrk="0">
                <a:lnSpc>
                  <a:spcPct val="89000"/>
                </a:lnSpc>
              </a:pPr>
              <a:r>
                <a:rPr sz="17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深度扩展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88340" algn="l" rtl="0" eaLnBrk="0">
                <a:lnSpc>
                  <a:spcPct val="88000"/>
                </a:lnSpc>
                <a:spcBef>
                  <a:spcPts val="515"/>
                </a:spcBef>
              </a:pPr>
              <a:r>
                <a:rPr sz="17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示波器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46710" algn="l" rtl="0" eaLnBrk="0">
                <a:lnSpc>
                  <a:spcPct val="88000"/>
                </a:lnSpc>
                <a:spcBef>
                  <a:spcPts val="520"/>
                </a:spcBef>
              </a:pPr>
              <a:r>
                <a:rPr sz="17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高阶速度规划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47345" algn="l" rtl="0" eaLnBrk="0">
                <a:lnSpc>
                  <a:spcPct val="88000"/>
                </a:lnSpc>
                <a:spcBef>
                  <a:spcPts val="520"/>
                </a:spcBef>
              </a:pPr>
              <a:r>
                <a:rPr sz="17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主从同步控制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77850" algn="l" rtl="0" eaLnBrk="0">
                <a:lnSpc>
                  <a:spcPct val="88000"/>
                </a:lnSpc>
                <a:spcBef>
                  <a:spcPts val="510"/>
                </a:spcBef>
              </a:pPr>
              <a:r>
                <a:rPr sz="17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多轴插补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38125" algn="l" rtl="0" eaLnBrk="0">
                <a:lnSpc>
                  <a:spcPts val="2455"/>
                </a:lnSpc>
                <a:spcBef>
                  <a:spcPts val="5"/>
                </a:spcBef>
              </a:pPr>
              <a:r>
                <a:rPr sz="1700" i="1" kern="0" spc="18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Commandlin</a:t>
              </a:r>
              <a:r>
                <a:rPr sz="1700" i="1" kern="0" spc="17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e</a:t>
              </a:r>
              <a:endParaRPr sz="1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 rot="21600000">
            <a:off x="4037675" y="1465925"/>
            <a:ext cx="2072622" cy="3172275"/>
            <a:chOff x="0" y="0"/>
            <a:chExt cx="2072622" cy="3172275"/>
          </a:xfrm>
        </p:grpSpPr>
        <p:pic>
          <p:nvPicPr>
            <p:cNvPr id="320" name="picture 3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072622" cy="3172275"/>
            </a:xfrm>
            <a:prstGeom prst="rect">
              <a:avLst/>
            </a:prstGeom>
          </p:spPr>
        </p:pic>
        <p:sp>
          <p:nvSpPr>
            <p:cNvPr id="322" name="textbox 322"/>
            <p:cNvSpPr/>
            <p:nvPr/>
          </p:nvSpPr>
          <p:spPr>
            <a:xfrm>
              <a:off x="-12700" y="-12700"/>
              <a:ext cx="2098039" cy="31991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74040" algn="l" rtl="0" eaLnBrk="0">
                <a:lnSpc>
                  <a:spcPct val="88000"/>
                </a:lnSpc>
                <a:spcBef>
                  <a:spcPts val="0"/>
                </a:spcBef>
              </a:pPr>
              <a:r>
                <a:rPr sz="17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基础功能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72135" algn="l" rtl="0" eaLnBrk="0">
                <a:lnSpc>
                  <a:spcPct val="89000"/>
                </a:lnSpc>
                <a:spcBef>
                  <a:spcPts val="510"/>
                </a:spcBef>
              </a:pPr>
              <a:r>
                <a:rPr sz="17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龙门功能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46710" algn="l" rtl="0" eaLnBrk="0">
                <a:lnSpc>
                  <a:spcPct val="88000"/>
                </a:lnSpc>
                <a:spcBef>
                  <a:spcPts val="510"/>
                </a:spcBef>
              </a:pPr>
              <a:r>
                <a:rPr sz="17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动态误差补偿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19075" algn="l" rtl="0" eaLnBrk="0">
                <a:lnSpc>
                  <a:spcPct val="88000"/>
                </a:lnSpc>
                <a:spcBef>
                  <a:spcPts val="515"/>
                </a:spcBef>
              </a:pPr>
              <a:r>
                <a:rPr sz="1700" kern="0" spc="1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数字、</a:t>
              </a:r>
              <a:r>
                <a:rPr sz="1700" kern="0" spc="-3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700" kern="0" spc="1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模拟量</a:t>
              </a:r>
              <a:r>
                <a:rPr sz="1700" i="1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IO</a:t>
              </a:r>
              <a:endParaRPr sz="1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62585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700" i="1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SDK</a:t>
              </a:r>
              <a:r>
                <a:rPr sz="1700" kern="0" spc="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二次开发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24" name="rect 324"/>
          <p:cNvSpPr/>
          <p:nvPr/>
        </p:nvSpPr>
        <p:spPr>
          <a:xfrm>
            <a:off x="617219" y="1472183"/>
            <a:ext cx="807719" cy="4433316"/>
          </a:xfrm>
          <a:prstGeom prst="rect">
            <a:avLst/>
          </a:prstGeom>
          <a:solidFill>
            <a:srgbClr val="049AA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6" name="rect 326"/>
          <p:cNvSpPr/>
          <p:nvPr/>
        </p:nvSpPr>
        <p:spPr>
          <a:xfrm>
            <a:off x="10863071" y="1472183"/>
            <a:ext cx="807719" cy="4433316"/>
          </a:xfrm>
          <a:prstGeom prst="rect">
            <a:avLst/>
          </a:prstGeom>
          <a:solidFill>
            <a:srgbClr val="049AA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8" name="textbox 328"/>
          <p:cNvSpPr/>
          <p:nvPr/>
        </p:nvSpPr>
        <p:spPr>
          <a:xfrm>
            <a:off x="-12700" y="403771"/>
            <a:ext cx="2236470" cy="7385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7820" algn="l" rtl="0" eaLnBrk="0">
              <a:lnSpc>
                <a:spcPct val="87000"/>
              </a:lnSpc>
              <a:tabLst>
                <a:tab pos="450850" algn="l"/>
              </a:tabLst>
            </a:pPr>
            <a:r>
              <a:rPr sz="2700" b="1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700" b="1" kern="0" spc="8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总结与展望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0" name="path 330"/>
          <p:cNvSpPr/>
          <p:nvPr/>
        </p:nvSpPr>
        <p:spPr>
          <a:xfrm>
            <a:off x="0" y="416471"/>
            <a:ext cx="325437" cy="705345"/>
          </a:xfrm>
          <a:custGeom>
            <a:avLst/>
            <a:gdLst/>
            <a:ahLst/>
            <a:cxnLst/>
            <a:rect l="0" t="0" r="0" b="0"/>
            <a:pathLst>
              <a:path w="512" h="1110">
                <a:moveTo>
                  <a:pt x="0" y="0"/>
                </a:moveTo>
                <a:lnTo>
                  <a:pt x="166" y="33"/>
                </a:lnTo>
                <a:cubicBezTo>
                  <a:pt x="369" y="119"/>
                  <a:pt x="512" y="320"/>
                  <a:pt x="512" y="555"/>
                </a:cubicBezTo>
                <a:cubicBezTo>
                  <a:pt x="512" y="789"/>
                  <a:pt x="369" y="991"/>
                  <a:pt x="166" y="1077"/>
                </a:cubicBezTo>
                <a:lnTo>
                  <a:pt x="0" y="1110"/>
                </a:lnTo>
                <a:lnTo>
                  <a:pt x="0" y="0"/>
                </a:lnTo>
              </a:path>
            </a:pathLst>
          </a:custGeom>
          <a:solidFill>
            <a:srgbClr val="F6AB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8675862" y="2116952"/>
            <a:ext cx="2072250" cy="579039"/>
            <a:chOff x="0" y="0"/>
            <a:chExt cx="2072250" cy="579039"/>
          </a:xfrm>
        </p:grpSpPr>
        <p:pic>
          <p:nvPicPr>
            <p:cNvPr id="332" name="picture 3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072250" cy="579039"/>
            </a:xfrm>
            <a:prstGeom prst="rect">
              <a:avLst/>
            </a:prstGeom>
          </p:spPr>
        </p:pic>
        <p:sp>
          <p:nvSpPr>
            <p:cNvPr id="334" name="textbox 334"/>
            <p:cNvSpPr/>
            <p:nvPr/>
          </p:nvSpPr>
          <p:spPr>
            <a:xfrm>
              <a:off x="-12700" y="-12700"/>
              <a:ext cx="2098039" cy="6089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87705" algn="l" rtl="0" eaLnBrk="0">
                <a:lnSpc>
                  <a:spcPct val="88000"/>
                </a:lnSpc>
                <a:spcBef>
                  <a:spcPts val="0"/>
                </a:spcBef>
              </a:pPr>
              <a:r>
                <a:rPr sz="17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看门狗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21600000">
            <a:off x="8675862" y="2768945"/>
            <a:ext cx="2072250" cy="577831"/>
            <a:chOff x="0" y="0"/>
            <a:chExt cx="2072250" cy="577831"/>
          </a:xfrm>
        </p:grpSpPr>
        <p:pic>
          <p:nvPicPr>
            <p:cNvPr id="336" name="picture 3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2072250" cy="577831"/>
            </a:xfrm>
            <a:prstGeom prst="rect">
              <a:avLst/>
            </a:prstGeom>
          </p:spPr>
        </p:pic>
        <p:sp>
          <p:nvSpPr>
            <p:cNvPr id="338" name="textbox 338"/>
            <p:cNvSpPr/>
            <p:nvPr/>
          </p:nvSpPr>
          <p:spPr>
            <a:xfrm>
              <a:off x="-12700" y="-12700"/>
              <a:ext cx="2098039" cy="6032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71500" algn="l" rtl="0" eaLnBrk="0">
                <a:lnSpc>
                  <a:spcPct val="88000"/>
                </a:lnSpc>
              </a:pPr>
              <a:r>
                <a:rPr sz="17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加密互锁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 rot="21600000">
            <a:off x="8675862" y="3420455"/>
            <a:ext cx="2072250" cy="577831"/>
            <a:chOff x="0" y="0"/>
            <a:chExt cx="2072250" cy="577831"/>
          </a:xfrm>
        </p:grpSpPr>
        <p:pic>
          <p:nvPicPr>
            <p:cNvPr id="340" name="picture 3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2072250" cy="577831"/>
            </a:xfrm>
            <a:prstGeom prst="rect">
              <a:avLst/>
            </a:prstGeom>
          </p:spPr>
        </p:pic>
        <p:sp>
          <p:nvSpPr>
            <p:cNvPr id="342" name="textbox 342"/>
            <p:cNvSpPr/>
            <p:nvPr/>
          </p:nvSpPr>
          <p:spPr>
            <a:xfrm>
              <a:off x="-12700" y="-12700"/>
              <a:ext cx="2098039" cy="6064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74675" algn="l" rtl="0" eaLnBrk="0">
                <a:lnSpc>
                  <a:spcPct val="88000"/>
                </a:lnSpc>
                <a:spcBef>
                  <a:spcPts val="5"/>
                </a:spcBef>
              </a:pPr>
              <a:r>
                <a:rPr sz="17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安全集成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44" name="textbox 344"/>
          <p:cNvSpPr/>
          <p:nvPr/>
        </p:nvSpPr>
        <p:spPr>
          <a:xfrm>
            <a:off x="8675862" y="1465925"/>
            <a:ext cx="2072639" cy="565784"/>
          </a:xfrm>
          <a:prstGeom prst="rect">
            <a:avLst/>
          </a:prstGeom>
          <a:solidFill>
            <a:srgbClr val="FFC000">
              <a:alpha val="99607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90575" algn="l" rtl="0" eaLnBrk="0">
              <a:lnSpc>
                <a:spcPct val="88000"/>
              </a:lnSpc>
              <a:spcBef>
                <a:spcPts val="0"/>
              </a:spcBef>
            </a:pPr>
            <a:r>
              <a:rPr sz="17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6" name="path 346"/>
          <p:cNvSpPr/>
          <p:nvPr/>
        </p:nvSpPr>
        <p:spPr>
          <a:xfrm>
            <a:off x="0" y="6786371"/>
            <a:ext cx="12192000" cy="71628"/>
          </a:xfrm>
          <a:custGeom>
            <a:avLst/>
            <a:gdLst/>
            <a:ahLst/>
            <a:cxnLst/>
            <a:rect l="0" t="0" r="0" b="0"/>
            <a:pathLst>
              <a:path w="19200" h="112">
                <a:moveTo>
                  <a:pt x="0" y="0"/>
                </a:moveTo>
                <a:lnTo>
                  <a:pt x="19200" y="0"/>
                </a:lnTo>
                <a:lnTo>
                  <a:pt x="19200" y="112"/>
                </a:lnTo>
                <a:lnTo>
                  <a:pt x="0" y="112"/>
                </a:lnTo>
                <a:lnTo>
                  <a:pt x="0" y="0"/>
                </a:lnTo>
                <a:close/>
              </a:path>
            </a:pathLst>
          </a:custGeom>
          <a:solidFill>
            <a:srgbClr val="F6AB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F6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: 形状 18"/>
          <p:cNvSpPr/>
          <p:nvPr/>
        </p:nvSpPr>
        <p:spPr>
          <a:xfrm>
            <a:off x="8401050" y="1"/>
            <a:ext cx="3790950" cy="6857999"/>
          </a:xfrm>
          <a:custGeom>
            <a:avLst/>
            <a:gdLst>
              <a:gd name="connsiteX0" fmla="*/ 2095173 w 3790950"/>
              <a:gd name="connsiteY0" fmla="*/ 0 h 6857999"/>
              <a:gd name="connsiteX1" fmla="*/ 3790950 w 3790950"/>
              <a:gd name="connsiteY1" fmla="*/ 0 h 6857999"/>
              <a:gd name="connsiteX2" fmla="*/ 3790950 w 3790950"/>
              <a:gd name="connsiteY2" fmla="*/ 6857999 h 6857999"/>
              <a:gd name="connsiteX3" fmla="*/ 2134699 w 3790950"/>
              <a:gd name="connsiteY3" fmla="*/ 6857999 h 6857999"/>
              <a:gd name="connsiteX4" fmla="*/ 2091058 w 3790950"/>
              <a:gd name="connsiteY4" fmla="*/ 6838113 h 6857999"/>
              <a:gd name="connsiteX5" fmla="*/ 0 w 3790950"/>
              <a:gd name="connsiteY5" fmla="*/ 3419475 h 6857999"/>
              <a:gd name="connsiteX6" fmla="*/ 2008882 w 3790950"/>
              <a:gd name="connsiteY6" fmla="*/ 4419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0950" h="6857999">
                <a:moveTo>
                  <a:pt x="2095173" y="0"/>
                </a:moveTo>
                <a:lnTo>
                  <a:pt x="3790950" y="0"/>
                </a:lnTo>
                <a:lnTo>
                  <a:pt x="3790950" y="6857999"/>
                </a:lnTo>
                <a:lnTo>
                  <a:pt x="2134699" y="6857999"/>
                </a:lnTo>
                <a:lnTo>
                  <a:pt x="2091058" y="6838113"/>
                </a:lnTo>
                <a:cubicBezTo>
                  <a:pt x="849645" y="6202261"/>
                  <a:pt x="0" y="4910091"/>
                  <a:pt x="0" y="3419475"/>
                </a:cubicBezTo>
                <a:cubicBezTo>
                  <a:pt x="0" y="1961985"/>
                  <a:pt x="812302" y="694217"/>
                  <a:pt x="2008882" y="44196"/>
                </a:cubicBezTo>
                <a:close/>
              </a:path>
            </a:pathLst>
          </a:custGeom>
          <a:solidFill>
            <a:srgbClr val="049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>
          <a:xfrm>
            <a:off x="10506075" y="1771649"/>
            <a:ext cx="1685925" cy="3267076"/>
          </a:xfrm>
          <a:custGeom>
            <a:avLst/>
            <a:gdLst>
              <a:gd name="connsiteX0" fmla="*/ 1633538 w 1685925"/>
              <a:gd name="connsiteY0" fmla="*/ 0 h 3267076"/>
              <a:gd name="connsiteX1" fmla="*/ 1685925 w 1685925"/>
              <a:gd name="connsiteY1" fmla="*/ 2646 h 3267076"/>
              <a:gd name="connsiteX2" fmla="*/ 1685925 w 1685925"/>
              <a:gd name="connsiteY2" fmla="*/ 3264431 h 3267076"/>
              <a:gd name="connsiteX3" fmla="*/ 1633538 w 1685925"/>
              <a:gd name="connsiteY3" fmla="*/ 3267076 h 3267076"/>
              <a:gd name="connsiteX4" fmla="*/ 0 w 1685925"/>
              <a:gd name="connsiteY4" fmla="*/ 1633538 h 3267076"/>
              <a:gd name="connsiteX5" fmla="*/ 1633538 w 1685925"/>
              <a:gd name="connsiteY5" fmla="*/ 0 h 326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5925" h="3267076">
                <a:moveTo>
                  <a:pt x="1633538" y="0"/>
                </a:moveTo>
                <a:lnTo>
                  <a:pt x="1685925" y="2646"/>
                </a:lnTo>
                <a:lnTo>
                  <a:pt x="1685925" y="3264431"/>
                </a:lnTo>
                <a:lnTo>
                  <a:pt x="1633538" y="3267076"/>
                </a:lnTo>
                <a:cubicBezTo>
                  <a:pt x="731360" y="3267076"/>
                  <a:pt x="0" y="2535716"/>
                  <a:pt x="0" y="1633538"/>
                </a:cubicBezTo>
                <a:cubicBezTo>
                  <a:pt x="0" y="731360"/>
                  <a:pt x="731360" y="0"/>
                  <a:pt x="1633538" y="0"/>
                </a:cubicBezTo>
                <a:close/>
              </a:path>
            </a:pathLst>
          </a:custGeom>
          <a:solidFill>
            <a:srgbClr val="2D7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781800" y="1019175"/>
            <a:ext cx="4819650" cy="4819650"/>
            <a:chOff x="6781800" y="1019175"/>
            <a:chExt cx="4819650" cy="4819650"/>
          </a:xfrm>
        </p:grpSpPr>
        <p:sp>
          <p:nvSpPr>
            <p:cNvPr id="9" name="椭圆 8"/>
            <p:cNvSpPr/>
            <p:nvPr/>
          </p:nvSpPr>
          <p:spPr>
            <a:xfrm>
              <a:off x="6781800" y="1019175"/>
              <a:ext cx="4819650" cy="48196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6972300" y="1209675"/>
              <a:ext cx="4438650" cy="4438650"/>
            </a:xfrm>
            <a:prstGeom prst="ellipse">
              <a:avLst/>
            </a:prstGeom>
            <a:blipFill dpi="0" rotWithShape="1">
              <a:blip r:embed="rId1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7673" y="1399756"/>
            <a:ext cx="5027454" cy="4058489"/>
            <a:chOff x="617673" y="1530383"/>
            <a:chExt cx="5027454" cy="4058489"/>
          </a:xfrm>
        </p:grpSpPr>
        <p:sp>
          <p:nvSpPr>
            <p:cNvPr id="23" name="文本框 22"/>
            <p:cNvSpPr txBox="1"/>
            <p:nvPr/>
          </p:nvSpPr>
          <p:spPr>
            <a:xfrm>
              <a:off x="617673" y="1530383"/>
              <a:ext cx="4115435" cy="1198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Thanks</a:t>
              </a:r>
              <a:r>
                <a:rPr lang="zh-CN" altLang="en-US" sz="7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！</a:t>
              </a:r>
              <a:endParaRPr lang="zh-CN" altLang="en-US" sz="7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17673" y="2978581"/>
              <a:ext cx="49834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超高性能、深度</a:t>
              </a:r>
              <a:r>
                <a:rPr lang="zh-CN" altLang="en-US" sz="2400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扩展、极致易用</a:t>
              </a:r>
              <a:endParaRPr lang="zh-CN" altLang="en-US" sz="2400" b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711198" y="3544239"/>
              <a:ext cx="4890381" cy="0"/>
            </a:xfrm>
            <a:prstGeom prst="line">
              <a:avLst/>
            </a:prstGeom>
            <a:ln>
              <a:solidFill>
                <a:srgbClr val="2C3F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638628" y="3650069"/>
              <a:ext cx="500649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感谢您的信任，合作</a:t>
              </a:r>
              <a:r>
                <a:rPr lang="zh-CN" alt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共赢！</a:t>
              </a:r>
              <a:endParaRPr lang="zh-CN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638628" y="5071087"/>
              <a:ext cx="3962400" cy="517785"/>
            </a:xfrm>
            <a:prstGeom prst="roundRect">
              <a:avLst>
                <a:gd name="adj" fmla="val 50000"/>
              </a:avLst>
            </a:pr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Rev.2024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F6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00900" y="0"/>
            <a:ext cx="4991100" cy="6871976"/>
            <a:chOff x="7200900" y="0"/>
            <a:chExt cx="4991100" cy="6871976"/>
          </a:xfrm>
        </p:grpSpPr>
        <p:sp>
          <p:nvSpPr>
            <p:cNvPr id="10" name="任意多边形: 形状 9"/>
            <p:cNvSpPr/>
            <p:nvPr/>
          </p:nvSpPr>
          <p:spPr>
            <a:xfrm>
              <a:off x="7200900" y="0"/>
              <a:ext cx="4991100" cy="6871976"/>
            </a:xfrm>
            <a:custGeom>
              <a:avLst/>
              <a:gdLst>
                <a:gd name="connsiteX0" fmla="*/ 1329921 w 4991100"/>
                <a:gd name="connsiteY0" fmla="*/ 0 h 6871976"/>
                <a:gd name="connsiteX1" fmla="*/ 4991100 w 4991100"/>
                <a:gd name="connsiteY1" fmla="*/ 0 h 6871976"/>
                <a:gd name="connsiteX2" fmla="*/ 4991100 w 4991100"/>
                <a:gd name="connsiteY2" fmla="*/ 6871976 h 6871976"/>
                <a:gd name="connsiteX3" fmla="*/ 1367344 w 4991100"/>
                <a:gd name="connsiteY3" fmla="*/ 6871976 h 6871976"/>
                <a:gd name="connsiteX4" fmla="*/ 1163717 w 4991100"/>
                <a:gd name="connsiteY4" fmla="*/ 6642835 h 6871976"/>
                <a:gd name="connsiteX5" fmla="*/ 0 w 4991100"/>
                <a:gd name="connsiteY5" fmla="*/ 3416461 h 6871976"/>
                <a:gd name="connsiteX6" fmla="*/ 1115697 w 4991100"/>
                <a:gd name="connsiteY6" fmla="*/ 248808 h 687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91100" h="6871976">
                  <a:moveTo>
                    <a:pt x="1329921" y="0"/>
                  </a:moveTo>
                  <a:lnTo>
                    <a:pt x="4991100" y="0"/>
                  </a:lnTo>
                  <a:lnTo>
                    <a:pt x="4991100" y="6871976"/>
                  </a:lnTo>
                  <a:lnTo>
                    <a:pt x="1367344" y="6871976"/>
                  </a:lnTo>
                  <a:lnTo>
                    <a:pt x="1163717" y="6642835"/>
                  </a:lnTo>
                  <a:cubicBezTo>
                    <a:pt x="436965" y="5767552"/>
                    <a:pt x="0" y="4643036"/>
                    <a:pt x="0" y="3416461"/>
                  </a:cubicBezTo>
                  <a:cubicBezTo>
                    <a:pt x="0" y="2217144"/>
                    <a:pt x="417759" y="1115400"/>
                    <a:pt x="1115697" y="248808"/>
                  </a:cubicBezTo>
                  <a:close/>
                </a:path>
              </a:pathLst>
            </a:cu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9438940" y="761486"/>
              <a:ext cx="2753060" cy="5335028"/>
            </a:xfrm>
            <a:custGeom>
              <a:avLst/>
              <a:gdLst>
                <a:gd name="connsiteX0" fmla="*/ 1633538 w 1685925"/>
                <a:gd name="connsiteY0" fmla="*/ 0 h 3267076"/>
                <a:gd name="connsiteX1" fmla="*/ 1685925 w 1685925"/>
                <a:gd name="connsiteY1" fmla="*/ 2646 h 3267076"/>
                <a:gd name="connsiteX2" fmla="*/ 1685925 w 1685925"/>
                <a:gd name="connsiteY2" fmla="*/ 3264431 h 3267076"/>
                <a:gd name="connsiteX3" fmla="*/ 1633538 w 1685925"/>
                <a:gd name="connsiteY3" fmla="*/ 3267076 h 3267076"/>
                <a:gd name="connsiteX4" fmla="*/ 0 w 1685925"/>
                <a:gd name="connsiteY4" fmla="*/ 1633538 h 3267076"/>
                <a:gd name="connsiteX5" fmla="*/ 1633538 w 1685925"/>
                <a:gd name="connsiteY5" fmla="*/ 0 h 326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925" h="3267076">
                  <a:moveTo>
                    <a:pt x="1633538" y="0"/>
                  </a:moveTo>
                  <a:lnTo>
                    <a:pt x="1685925" y="2646"/>
                  </a:lnTo>
                  <a:lnTo>
                    <a:pt x="1685925" y="3264431"/>
                  </a:lnTo>
                  <a:lnTo>
                    <a:pt x="1633538" y="3267076"/>
                  </a:lnTo>
                  <a:cubicBezTo>
                    <a:pt x="731360" y="3267076"/>
                    <a:pt x="0" y="2535716"/>
                    <a:pt x="0" y="1633538"/>
                  </a:cubicBezTo>
                  <a:cubicBezTo>
                    <a:pt x="0" y="731360"/>
                    <a:pt x="731360" y="0"/>
                    <a:pt x="1633538" y="0"/>
                  </a:cubicBezTo>
                  <a:close/>
                </a:path>
              </a:pathLst>
            </a:custGeom>
            <a:solidFill>
              <a:srgbClr val="2D77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 flipH="1">
              <a:off x="8822099" y="1885637"/>
              <a:ext cx="1860595" cy="3086726"/>
              <a:chOff x="8498249" y="1885636"/>
              <a:chExt cx="1860595" cy="3086726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8498249" y="2413337"/>
                <a:ext cx="1535665" cy="2031325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6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目</a:t>
                </a:r>
                <a:endParaRPr lang="en-US" altLang="zh-CN" sz="6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lvl="0" algn="ctr">
                  <a:defRPr/>
                </a:pPr>
                <a:r>
                  <a:rPr lang="zh-CN" altLang="en-US" sz="6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录</a:t>
                </a:r>
                <a:endParaRPr lang="zh-CN" altLang="en-US" sz="6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9866401" y="1885636"/>
                <a:ext cx="492443" cy="3086726"/>
              </a:xfrm>
              <a:prstGeom prst="rect">
                <a:avLst/>
              </a:prstGeom>
            </p:spPr>
            <p:txBody>
              <a:bodyPr vert="vert270" wrap="square" lIns="0" tIns="0" rIns="0" bIns="0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CONTENTS</a:t>
                </a:r>
                <a:endParaRPr lang="zh-CN" altLang="en-US" sz="3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758007" y="1063352"/>
            <a:ext cx="5445974" cy="3277676"/>
            <a:chOff x="719907" y="1063352"/>
            <a:chExt cx="5445974" cy="3277676"/>
          </a:xfrm>
        </p:grpSpPr>
        <p:grpSp>
          <p:nvGrpSpPr>
            <p:cNvPr id="3" name="组合 2"/>
            <p:cNvGrpSpPr/>
            <p:nvPr/>
          </p:nvGrpSpPr>
          <p:grpSpPr>
            <a:xfrm>
              <a:off x="719907" y="1063352"/>
              <a:ext cx="5445974" cy="822745"/>
              <a:chOff x="618307" y="1723752"/>
              <a:chExt cx="5445974" cy="822745"/>
            </a:xfrm>
          </p:grpSpPr>
          <p:sp>
            <p:nvSpPr>
              <p:cNvPr id="36" name="文本框 3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18307" y="1723752"/>
                <a:ext cx="866140" cy="736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b="1" dirty="0">
                    <a:solidFill>
                      <a:srgbClr val="049AAB"/>
                    </a:solidFill>
                    <a:cs typeface="+mn-ea"/>
                    <a:sym typeface="+mn-lt"/>
                  </a:rPr>
                  <a:t>01</a:t>
                </a:r>
                <a:endParaRPr lang="en-US" altLang="zh-CN" sz="4800" b="1" dirty="0">
                  <a:solidFill>
                    <a:srgbClr val="049AAB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1764670" y="1859249"/>
                <a:ext cx="4299611" cy="687248"/>
                <a:chOff x="1764670" y="1820475"/>
                <a:chExt cx="4299611" cy="687248"/>
              </a:xfrm>
            </p:grpSpPr>
            <p:sp>
              <p:nvSpPr>
                <p:cNvPr id="38" name="文本框 37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1764670" y="1820475"/>
                  <a:ext cx="3230880" cy="4603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zh-CN" altLang="en-US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焊线机</a:t>
                  </a:r>
                  <a:r>
                    <a:rPr lang="zh-CN" altLang="en-US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技术背景与挑战</a:t>
                  </a:r>
                  <a:endPara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文本框 40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1764670" y="2216258"/>
                  <a:ext cx="4299611" cy="2914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lvl="0">
                    <a:lnSpc>
                      <a:spcPct val="150000"/>
                    </a:lnSpc>
                    <a:defRPr sz="1100" spc="100">
                      <a:solidFill>
                        <a:schemeClr val="tx2"/>
                      </a:solidFill>
                      <a:ea typeface="苹方 常规" panose="020B0300000000000000" pitchFamily="34" charset="-122"/>
                    </a:defRPr>
                  </a:lvl1pPr>
                </a:lstStyle>
                <a:p>
                  <a:pPr>
                    <a:lnSpc>
                      <a:spcPct val="130000"/>
                    </a:lnSpc>
                  </a:pPr>
                  <a:r>
                    <a:rPr lang="en-US" altLang="zh-CN" sz="10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+mn-ea"/>
                      <a:cs typeface="+mn-ea"/>
                      <a:sym typeface="+mn-lt"/>
                    </a:rPr>
                    <a:t>Wire </a:t>
                  </a:r>
                  <a:r>
                    <a:rPr lang="en-US" altLang="zh-CN" sz="10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+mn-ea"/>
                      <a:cs typeface="+mn-ea"/>
                      <a:sym typeface="+mn-lt"/>
                    </a:rPr>
                    <a:t>Bonding Background &amp; Challenges</a:t>
                  </a:r>
                  <a:endParaRPr lang="en-US" altLang="zh-CN" sz="100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2" name="组合 41"/>
            <p:cNvGrpSpPr/>
            <p:nvPr/>
          </p:nvGrpSpPr>
          <p:grpSpPr>
            <a:xfrm>
              <a:off x="719907" y="1855462"/>
              <a:ext cx="5445974" cy="785255"/>
              <a:chOff x="618307" y="1244657"/>
              <a:chExt cx="5445974" cy="785255"/>
            </a:xfrm>
          </p:grpSpPr>
          <p:sp>
            <p:nvSpPr>
              <p:cNvPr id="43" name="文本框 42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18307" y="1244657"/>
                <a:ext cx="866140" cy="736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b="1" dirty="0">
                    <a:solidFill>
                      <a:srgbClr val="F6AB00"/>
                    </a:solidFill>
                    <a:cs typeface="+mn-ea"/>
                    <a:sym typeface="+mn-lt"/>
                  </a:rPr>
                  <a:t>02</a:t>
                </a:r>
                <a:endParaRPr lang="en-US" altLang="zh-CN" sz="4800" b="1" dirty="0">
                  <a:solidFill>
                    <a:srgbClr val="F6AB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4" name="组合 43"/>
              <p:cNvGrpSpPr/>
              <p:nvPr/>
            </p:nvGrpSpPr>
            <p:grpSpPr>
              <a:xfrm>
                <a:off x="1764670" y="1376096"/>
                <a:ext cx="4299611" cy="653816"/>
                <a:chOff x="1764670" y="1337322"/>
                <a:chExt cx="4299611" cy="653816"/>
              </a:xfrm>
            </p:grpSpPr>
            <p:sp>
              <p:nvSpPr>
                <p:cNvPr id="45" name="文本框 44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1764670" y="1337322"/>
                  <a:ext cx="3233420" cy="4603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altLang="zh-CN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K6</a:t>
                  </a:r>
                  <a:r>
                    <a:rPr lang="zh-CN" altLang="en-US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运动控制器核心优势</a:t>
                  </a:r>
                  <a:endPara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文本框 45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1764670" y="1699673"/>
                  <a:ext cx="4299611" cy="2914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lvl="0">
                    <a:lnSpc>
                      <a:spcPct val="150000"/>
                    </a:lnSpc>
                    <a:defRPr sz="1100" spc="100">
                      <a:solidFill>
                        <a:schemeClr val="tx2"/>
                      </a:solidFill>
                      <a:ea typeface="苹方 常规" panose="020B0300000000000000" pitchFamily="34" charset="-122"/>
                    </a:defRPr>
                  </a:lvl1pPr>
                </a:lstStyle>
                <a:p>
                  <a:pPr>
                    <a:lnSpc>
                      <a:spcPct val="130000"/>
                    </a:lnSpc>
                  </a:pPr>
                  <a:r>
                    <a:rPr lang="en-US" altLang="zh-CN" sz="10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+mn-ea"/>
                      <a:cs typeface="+mn-ea"/>
                      <a:sym typeface="+mn-lt"/>
                    </a:rPr>
                    <a:t>Core Advantages of the K7 Motion Controller</a:t>
                  </a:r>
                  <a:endParaRPr lang="en-US" altLang="zh-CN" sz="100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7" name="组合 46"/>
            <p:cNvGrpSpPr/>
            <p:nvPr/>
          </p:nvGrpSpPr>
          <p:grpSpPr>
            <a:xfrm>
              <a:off x="719907" y="2683107"/>
              <a:ext cx="5445974" cy="754080"/>
              <a:chOff x="618307" y="801097"/>
              <a:chExt cx="5445974" cy="754080"/>
            </a:xfrm>
          </p:grpSpPr>
          <p:sp>
            <p:nvSpPr>
              <p:cNvPr id="48" name="文本框 47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18307" y="801097"/>
                <a:ext cx="866140" cy="736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b="1" dirty="0">
                    <a:solidFill>
                      <a:srgbClr val="049AAB"/>
                    </a:solidFill>
                    <a:cs typeface="+mn-ea"/>
                    <a:sym typeface="+mn-lt"/>
                  </a:rPr>
                  <a:t>03</a:t>
                </a:r>
                <a:endParaRPr lang="en-US" altLang="zh-CN" sz="4800" b="1" dirty="0">
                  <a:solidFill>
                    <a:srgbClr val="049AAB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1764670" y="911829"/>
                <a:ext cx="4299611" cy="643348"/>
                <a:chOff x="1764670" y="873055"/>
                <a:chExt cx="4299611" cy="643348"/>
              </a:xfrm>
            </p:grpSpPr>
            <p:sp>
              <p:nvSpPr>
                <p:cNvPr id="50" name="文本框 49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1764670" y="873055"/>
                  <a:ext cx="3230880" cy="4603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zh-CN" altLang="en-US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针对</a:t>
                  </a:r>
                  <a:r>
                    <a:rPr lang="zh-CN" altLang="en-US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焊线机的解决方案</a:t>
                  </a:r>
                  <a:endPara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文本框 50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1764670" y="1224938"/>
                  <a:ext cx="4299611" cy="2914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lvl="0">
                    <a:lnSpc>
                      <a:spcPct val="150000"/>
                    </a:lnSpc>
                    <a:defRPr sz="1100" spc="100">
                      <a:solidFill>
                        <a:schemeClr val="tx2"/>
                      </a:solidFill>
                      <a:ea typeface="苹方 常规" panose="020B0300000000000000" pitchFamily="34" charset="-122"/>
                    </a:defRPr>
                  </a:lvl1pPr>
                </a:lstStyle>
                <a:p>
                  <a:pPr>
                    <a:lnSpc>
                      <a:spcPct val="130000"/>
                    </a:lnSpc>
                  </a:pPr>
                  <a:r>
                    <a:rPr lang="en-US" altLang="zh-CN" sz="10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+mn-ea"/>
                      <a:cs typeface="+mn-ea"/>
                      <a:sym typeface="+mn-lt"/>
                    </a:rPr>
                    <a:t> Tailored Solutions for </a:t>
                  </a:r>
                  <a:r>
                    <a:rPr lang="en-US" altLang="zh-CN" sz="10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+mn-ea"/>
                      <a:cs typeface="+mn-ea"/>
                      <a:sym typeface="+mn-lt"/>
                    </a:rPr>
                    <a:t>Wire Bonder Machine</a:t>
                  </a:r>
                  <a:endParaRPr lang="en-US" altLang="zh-CN" sz="100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2" name="组合 51"/>
            <p:cNvGrpSpPr/>
            <p:nvPr/>
          </p:nvGrpSpPr>
          <p:grpSpPr>
            <a:xfrm>
              <a:off x="719907" y="3511083"/>
              <a:ext cx="5445974" cy="829945"/>
              <a:chOff x="618307" y="357867"/>
              <a:chExt cx="5445974" cy="829945"/>
            </a:xfrm>
          </p:grpSpPr>
          <p:sp>
            <p:nvSpPr>
              <p:cNvPr id="53" name="文本框 52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18307" y="357867"/>
                <a:ext cx="866140" cy="82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b="1" dirty="0">
                    <a:solidFill>
                      <a:srgbClr val="F6AB00"/>
                    </a:solidFill>
                    <a:cs typeface="+mn-ea"/>
                    <a:sym typeface="+mn-lt"/>
                  </a:rPr>
                  <a:t>04</a:t>
                </a:r>
                <a:endParaRPr lang="en-US" altLang="zh-CN" sz="4800" b="1" dirty="0">
                  <a:solidFill>
                    <a:srgbClr val="F6AB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1764670" y="487014"/>
                <a:ext cx="4299611" cy="670495"/>
                <a:chOff x="1764670" y="448240"/>
                <a:chExt cx="4299611" cy="670495"/>
              </a:xfrm>
            </p:grpSpPr>
            <p:sp>
              <p:nvSpPr>
                <p:cNvPr id="55" name="文本框 54"/>
                <p:cNvSpPr txBox="1"/>
                <p:nvPr>
                  <p:custDataLst>
                    <p:tags r:id="rId12"/>
                  </p:custDataLst>
                </p:nvPr>
              </p:nvSpPr>
              <p:spPr>
                <a:xfrm>
                  <a:off x="1764670" y="448240"/>
                  <a:ext cx="2926080" cy="4603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zh-CN" altLang="en-US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应用案例与效果验证</a:t>
                  </a:r>
                  <a:endPara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文本框 55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1764670" y="827270"/>
                  <a:ext cx="4299611" cy="2914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lvl="0">
                    <a:lnSpc>
                      <a:spcPct val="150000"/>
                    </a:lnSpc>
                    <a:defRPr sz="1100" spc="100">
                      <a:solidFill>
                        <a:schemeClr val="tx2"/>
                      </a:solidFill>
                      <a:ea typeface="苹方 常规" panose="020B0300000000000000" pitchFamily="34" charset="-122"/>
                    </a:defRPr>
                  </a:lvl1pPr>
                </a:lstStyle>
                <a:p>
                  <a:pPr>
                    <a:lnSpc>
                      <a:spcPct val="130000"/>
                    </a:lnSpc>
                  </a:pPr>
                  <a:r>
                    <a:rPr lang="en-US" altLang="zh-CN" sz="10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+mn-ea"/>
                      <a:cs typeface="+mn-ea"/>
                      <a:sym typeface="+mn-lt"/>
                    </a:rPr>
                    <a:t>Application Cases &amp; Performance Validation</a:t>
                  </a:r>
                  <a:endParaRPr lang="en-US" altLang="zh-CN" sz="100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6" name="文本框 5"/>
          <p:cNvSpPr txBox="1"/>
          <p:nvPr>
            <p:custDataLst>
              <p:tags r:id="rId14"/>
            </p:custDataLst>
          </p:nvPr>
        </p:nvSpPr>
        <p:spPr>
          <a:xfrm>
            <a:off x="758007" y="4341092"/>
            <a:ext cx="8661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 b="1" dirty="0">
                <a:solidFill>
                  <a:srgbClr val="049AAB"/>
                </a:solidFill>
                <a:cs typeface="+mn-ea"/>
                <a:sym typeface="+mn-lt"/>
              </a:rPr>
              <a:t>05</a:t>
            </a:r>
            <a:endParaRPr lang="en-US" altLang="zh-CN" sz="4800" b="1" dirty="0">
              <a:solidFill>
                <a:srgbClr val="049AAB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15"/>
            </p:custDataLst>
          </p:nvPr>
        </p:nvSpPr>
        <p:spPr>
          <a:xfrm>
            <a:off x="1904370" y="4465794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服务与技术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支持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1898655" y="4848877"/>
            <a:ext cx="4299611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 sz="1100" spc="100">
                <a:solidFill>
                  <a:schemeClr val="tx2"/>
                </a:solidFill>
                <a:ea typeface="苹方 常规" panose="020B0300000000000000" pitchFamily="3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ea"/>
                <a:sym typeface="+mn-lt"/>
              </a:rPr>
              <a:t> Service &amp; Technical Suppor</a:t>
            </a:r>
            <a:endParaRPr lang="en-US" altLang="zh-CN" sz="100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>
            <p:custDataLst>
              <p:tags r:id="rId17"/>
            </p:custDataLst>
          </p:nvPr>
        </p:nvSpPr>
        <p:spPr>
          <a:xfrm>
            <a:off x="758007" y="5170973"/>
            <a:ext cx="8661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 b="1" dirty="0">
                <a:solidFill>
                  <a:srgbClr val="F6AB00"/>
                </a:solidFill>
                <a:cs typeface="+mn-ea"/>
                <a:sym typeface="+mn-lt"/>
              </a:rPr>
              <a:t>06</a:t>
            </a:r>
            <a:endParaRPr lang="en-US" altLang="zh-CN" sz="4800" b="1" dirty="0">
              <a:solidFill>
                <a:srgbClr val="F6AB00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18"/>
            </p:custDataLst>
          </p:nvPr>
        </p:nvSpPr>
        <p:spPr>
          <a:xfrm>
            <a:off x="1904370" y="529377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总结与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展望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>
            <p:custDataLst>
              <p:tags r:id="rId19"/>
            </p:custDataLst>
          </p:nvPr>
        </p:nvSpPr>
        <p:spPr>
          <a:xfrm>
            <a:off x="1904370" y="5651730"/>
            <a:ext cx="4299611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 sz="1100" spc="100">
                <a:solidFill>
                  <a:schemeClr val="tx2"/>
                </a:solidFill>
                <a:ea typeface="苹方 常规" panose="020B0300000000000000" pitchFamily="3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ea"/>
                <a:sym typeface="+mn-lt"/>
              </a:rPr>
              <a:t>Summary &amp; Future Outlook</a:t>
            </a:r>
            <a:endParaRPr lang="en-US" altLang="zh-CN" sz="100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0" y="0"/>
            <a:ext cx="4991100" cy="6871976"/>
            <a:chOff x="7200900" y="0"/>
            <a:chExt cx="4991100" cy="6871976"/>
          </a:xfrm>
        </p:grpSpPr>
        <p:sp>
          <p:nvSpPr>
            <p:cNvPr id="4" name="任意多边形: 形状 3"/>
            <p:cNvSpPr/>
            <p:nvPr/>
          </p:nvSpPr>
          <p:spPr>
            <a:xfrm>
              <a:off x="7200900" y="0"/>
              <a:ext cx="4991100" cy="6871976"/>
            </a:xfrm>
            <a:custGeom>
              <a:avLst/>
              <a:gdLst>
                <a:gd name="connsiteX0" fmla="*/ 1329921 w 4991100"/>
                <a:gd name="connsiteY0" fmla="*/ 0 h 6871976"/>
                <a:gd name="connsiteX1" fmla="*/ 4991100 w 4991100"/>
                <a:gd name="connsiteY1" fmla="*/ 0 h 6871976"/>
                <a:gd name="connsiteX2" fmla="*/ 4991100 w 4991100"/>
                <a:gd name="connsiteY2" fmla="*/ 6871976 h 6871976"/>
                <a:gd name="connsiteX3" fmla="*/ 1367344 w 4991100"/>
                <a:gd name="connsiteY3" fmla="*/ 6871976 h 6871976"/>
                <a:gd name="connsiteX4" fmla="*/ 1163717 w 4991100"/>
                <a:gd name="connsiteY4" fmla="*/ 6642835 h 6871976"/>
                <a:gd name="connsiteX5" fmla="*/ 0 w 4991100"/>
                <a:gd name="connsiteY5" fmla="*/ 3416461 h 6871976"/>
                <a:gd name="connsiteX6" fmla="*/ 1115697 w 4991100"/>
                <a:gd name="connsiteY6" fmla="*/ 248808 h 687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91100" h="6871976">
                  <a:moveTo>
                    <a:pt x="1329921" y="0"/>
                  </a:moveTo>
                  <a:lnTo>
                    <a:pt x="4991100" y="0"/>
                  </a:lnTo>
                  <a:lnTo>
                    <a:pt x="4991100" y="6871976"/>
                  </a:lnTo>
                  <a:lnTo>
                    <a:pt x="1367344" y="6871976"/>
                  </a:lnTo>
                  <a:lnTo>
                    <a:pt x="1163717" y="6642835"/>
                  </a:lnTo>
                  <a:cubicBezTo>
                    <a:pt x="436965" y="5767552"/>
                    <a:pt x="0" y="4643036"/>
                    <a:pt x="0" y="3416461"/>
                  </a:cubicBezTo>
                  <a:cubicBezTo>
                    <a:pt x="0" y="2217144"/>
                    <a:pt x="417759" y="1115400"/>
                    <a:pt x="1115697" y="248808"/>
                  </a:cubicBezTo>
                  <a:close/>
                </a:path>
              </a:pathLst>
            </a:cu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9438940" y="761486"/>
              <a:ext cx="2753060" cy="5335028"/>
            </a:xfrm>
            <a:custGeom>
              <a:avLst/>
              <a:gdLst>
                <a:gd name="connsiteX0" fmla="*/ 1633538 w 1685925"/>
                <a:gd name="connsiteY0" fmla="*/ 0 h 3267076"/>
                <a:gd name="connsiteX1" fmla="*/ 1685925 w 1685925"/>
                <a:gd name="connsiteY1" fmla="*/ 2646 h 3267076"/>
                <a:gd name="connsiteX2" fmla="*/ 1685925 w 1685925"/>
                <a:gd name="connsiteY2" fmla="*/ 3264431 h 3267076"/>
                <a:gd name="connsiteX3" fmla="*/ 1633538 w 1685925"/>
                <a:gd name="connsiteY3" fmla="*/ 3267076 h 3267076"/>
                <a:gd name="connsiteX4" fmla="*/ 0 w 1685925"/>
                <a:gd name="connsiteY4" fmla="*/ 1633538 h 3267076"/>
                <a:gd name="connsiteX5" fmla="*/ 1633538 w 1685925"/>
                <a:gd name="connsiteY5" fmla="*/ 0 h 326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925" h="3267076">
                  <a:moveTo>
                    <a:pt x="1633538" y="0"/>
                  </a:moveTo>
                  <a:lnTo>
                    <a:pt x="1685925" y="2646"/>
                  </a:lnTo>
                  <a:lnTo>
                    <a:pt x="1685925" y="3264431"/>
                  </a:lnTo>
                  <a:lnTo>
                    <a:pt x="1633538" y="3267076"/>
                  </a:lnTo>
                  <a:cubicBezTo>
                    <a:pt x="731360" y="3267076"/>
                    <a:pt x="0" y="2535716"/>
                    <a:pt x="0" y="1633538"/>
                  </a:cubicBezTo>
                  <a:cubicBezTo>
                    <a:pt x="0" y="731360"/>
                    <a:pt x="731360" y="0"/>
                    <a:pt x="1633538" y="0"/>
                  </a:cubicBezTo>
                  <a:close/>
                </a:path>
              </a:pathLst>
            </a:custGeom>
            <a:solidFill>
              <a:srgbClr val="2D77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86607" y="1920895"/>
            <a:ext cx="2912977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0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9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076825" y="1978025"/>
            <a:ext cx="6802120" cy="3491850"/>
            <a:chOff x="5771747" y="2265649"/>
            <a:chExt cx="5963058" cy="3492017"/>
          </a:xfrm>
        </p:grpSpPr>
        <p:sp>
          <p:nvSpPr>
            <p:cNvPr id="8" name="文本框 7"/>
            <p:cNvSpPr txBox="1"/>
            <p:nvPr/>
          </p:nvSpPr>
          <p:spPr>
            <a:xfrm>
              <a:off x="5777870" y="2265649"/>
              <a:ext cx="5956935" cy="922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焊线</a:t>
              </a:r>
              <a:r>
                <a:rPr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技术背景与挑战</a:t>
              </a:r>
              <a:endPara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777870" y="3390869"/>
              <a:ext cx="5879465" cy="147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焊线机（</a:t>
              </a: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Wire Bonding</a:t>
              </a: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）作为半导体封装的核心设备，其运动控制技术直接影响键合精度与效率。</a:t>
              </a: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它需实现微米级（</a:t>
              </a: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1-3μm</a:t>
              </a: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）定位精度与每秒</a:t>
              </a: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20-30</a:t>
              </a: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次的高频运动，涉及</a:t>
              </a: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XY</a:t>
              </a: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平台高速运动（加速度＞</a:t>
              </a: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2G</a:t>
              </a: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）、</a:t>
              </a: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Z</a:t>
              </a: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轴纳米级微调以及复杂轨迹规划。主要技术挑战包括：</a:t>
              </a: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）高速高精矛盾，运动部件惯性导致末端振动，影响键合点一致性；</a:t>
              </a: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2</a:t>
              </a: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）多轴协同难题，金线弧度控制需</a:t>
              </a: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XYZ</a:t>
              </a: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三轴与送线机构的毫秒级同步；</a:t>
              </a: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）热变形补偿，设备长时间运行产生的热漂移可能导致</a:t>
              </a: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μm</a:t>
              </a: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级偏差。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5771747" y="5289666"/>
              <a:ext cx="1875972" cy="468000"/>
            </a:xfrm>
            <a:prstGeom prst="roundRect">
              <a:avLst>
                <a:gd name="adj" fmla="val 50000"/>
              </a:avLst>
            </a:pr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Malgun Gothic" panose="020B0503020000020004" charset="-127"/>
                  <a:ea typeface="Malgun Gothic" panose="020B0503020000020004" charset="-127"/>
                  <a:cs typeface="+mn-ea"/>
                  <a:sym typeface="+mn-lt"/>
                </a:rPr>
                <a:t>PART. 01</a:t>
              </a:r>
              <a:endParaRPr lang="en-US" altLang="zh-CN" b="1" dirty="0">
                <a:latin typeface="Malgun Gothic" panose="020B0503020000020004" charset="-127"/>
                <a:ea typeface="Malgun Gothic" panose="020B0503020000020004" charset="-127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270" y="0"/>
            <a:ext cx="12190730" cy="1983740"/>
          </a:xfrm>
          <a:prstGeom prst="rect">
            <a:avLst/>
          </a:prstGeom>
          <a:blipFill rotWithShape="1">
            <a:blip r:embed="rId1">
              <a:alphaModFix amt="7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86500" y="2765425"/>
            <a:ext cx="57905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Clr>
                <a:srgbClr val="F6AB00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Wire bonding 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引线键合工艺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是指通过引线将芯片和基板进行电气连接导通的工艺。其中，引线通常是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15~50μm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线径的金、银、铜、铝等金属线，金线又以其良好的导电性和延展性，被广泛使用；其中，基版既可以是引线框架也可以是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BGA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0">
              <a:lnSpc>
                <a:spcPct val="150000"/>
              </a:lnSpc>
              <a:buClr>
                <a:srgbClr val="F6AB00"/>
              </a:buClr>
              <a:buFont typeface="Wingdings" panose="05000000000000000000" pitchFamily="2" charset="2"/>
              <a:buNone/>
            </a:pP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引线键合主要有三个步骤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：首先，将金属细线一端（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First Bond)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紧密连接固定到芯片电极上；然后，将金属线拉弧形成特定角度和形状的线弧，最后，将金属细线另一头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(Second Bond)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连接固定在基板上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完成整个键合过程。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4500" y="401489"/>
            <a:ext cx="1605280" cy="521970"/>
          </a:xfrm>
          <a:prstGeom prst="rect">
            <a:avLst/>
          </a:prstGeom>
          <a:solidFill>
            <a:srgbClr val="F6AB00">
              <a:alpha val="75000"/>
            </a:srgbClr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焊线工艺</a:t>
            </a:r>
            <a:endParaRPr lang="zh-CN" altLang="en-US" sz="28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47" name="弦形 46"/>
          <p:cNvSpPr/>
          <p:nvPr/>
        </p:nvSpPr>
        <p:spPr>
          <a:xfrm rot="10800000">
            <a:off x="-166370" y="344170"/>
            <a:ext cx="570865" cy="636270"/>
          </a:xfrm>
          <a:prstGeom prst="chord">
            <a:avLst>
              <a:gd name="adj1" fmla="val 4948440"/>
              <a:gd name="adj2" fmla="val 16581366"/>
            </a:avLst>
          </a:prstGeom>
          <a:solidFill>
            <a:srgbClr val="F6AB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209550" y="6017260"/>
            <a:ext cx="665226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 sz="1100" spc="100">
                <a:solidFill>
                  <a:schemeClr val="tx2"/>
                </a:solidFill>
                <a:ea typeface="苹方 常规" panose="020B0300000000000000" pitchFamily="3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ea"/>
                <a:sym typeface="+mn-lt"/>
              </a:rPr>
              <a:t>资料来源：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ea"/>
                <a:sym typeface="+mn-lt"/>
              </a:rPr>
              <a:t>https://mp.weixin.qq.com/s/pbusMoT1yMZ36G6awG0b4w</a:t>
            </a:r>
            <a:endParaRPr lang="en-US" altLang="zh-CN" sz="100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ea"/>
                <a:sym typeface="+mn-lt"/>
              </a:rPr>
              <a:t>https://www.youtube.com/watch?v=FRvECYvlaT0</a:t>
            </a:r>
            <a:endParaRPr lang="en-US" altLang="zh-CN" sz="100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100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57620" y="2144395"/>
            <a:ext cx="3913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焊线工艺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05" y="2965450"/>
            <a:ext cx="2949575" cy="2546985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3230245" y="2964815"/>
            <a:ext cx="2897505" cy="2547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270" y="0"/>
            <a:ext cx="12190730" cy="198374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55360" y="2013585"/>
            <a:ext cx="6136640" cy="2315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lnSpc>
                <a:spcPct val="150000"/>
              </a:lnSpc>
              <a:buClr>
                <a:srgbClr val="F6AB00"/>
              </a:buClr>
              <a:buFont typeface="Wingdings" panose="05000000000000000000" pitchFamily="2" charset="2"/>
              <a:buNone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焊线机最主要系统包括：第一，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XY Table,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承载光学系统和键合头，并精确在的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X-Y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方向移动；第二，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Bond Head&amp;Optics,Z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轴键合头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及光学系统，通过施加力和超声波执行实际的键合过程，光学系统是机器的眼睛，工作台、键合头同时控制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和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Z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方向的运动以形成引线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第三，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Wire Feed System 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控制引线送入键合头，送丝系统中引线的张力通过气动和仪表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(pneumatic control &amp;gauge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）控制。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4500" y="401489"/>
            <a:ext cx="1960880" cy="521970"/>
          </a:xfrm>
          <a:prstGeom prst="rect">
            <a:avLst/>
          </a:prstGeom>
          <a:solidFill>
            <a:srgbClr val="F6AB00">
              <a:alpha val="75000"/>
            </a:srgbClr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焊线机设备</a:t>
            </a:r>
            <a:endParaRPr lang="zh-CN" altLang="en-US" sz="28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47" name="弦形 46"/>
          <p:cNvSpPr/>
          <p:nvPr/>
        </p:nvSpPr>
        <p:spPr>
          <a:xfrm rot="10800000">
            <a:off x="-166370" y="344170"/>
            <a:ext cx="570865" cy="636270"/>
          </a:xfrm>
          <a:prstGeom prst="chord">
            <a:avLst>
              <a:gd name="adj1" fmla="val 4948440"/>
              <a:gd name="adj2" fmla="val 16581366"/>
            </a:avLst>
          </a:prstGeom>
          <a:solidFill>
            <a:srgbClr val="F6AB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935355" y="2094993"/>
            <a:ext cx="4886913" cy="4424552"/>
            <a:chOff x="10025" y="1172"/>
            <a:chExt cx="8940" cy="815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7" y="1471"/>
              <a:ext cx="8898" cy="7858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0025" y="3446"/>
              <a:ext cx="1868" cy="839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67000"/>
              </a:schemeClr>
            </a:solidFill>
            <a:ln w="6350" cap="flat" cmpd="sng" algn="ctr">
              <a:noFill/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066" y="3575"/>
              <a:ext cx="1827" cy="565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1400">
                  <a:latin typeface="Arial" panose="020B0604020202020204" pitchFamily="34" charset="0"/>
                  <a:ea typeface="微软雅黑" panose="020B0503020204020204" charset="-122"/>
                </a:rPr>
                <a:t>XY Table</a:t>
              </a:r>
              <a:endParaRPr lang="en-US" altLang="zh-CN" sz="140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6193" y="2607"/>
              <a:ext cx="1868" cy="839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67000"/>
              </a:schemeClr>
            </a:solidFill>
            <a:ln w="6350" cap="flat" cmpd="sng" algn="ctr">
              <a:noFill/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155" y="2569"/>
              <a:ext cx="2252" cy="839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1400">
                  <a:latin typeface="Arial" panose="020B0604020202020204" pitchFamily="34" charset="0"/>
                  <a:ea typeface="微软雅黑" panose="020B0503020204020204" charset="-122"/>
                </a:rPr>
                <a:t>Bond Head &amp;</a:t>
              </a:r>
              <a:r>
                <a:rPr lang="en-US" altLang="zh-CN" sz="1400">
                  <a:latin typeface="Arial" panose="020B0604020202020204" pitchFamily="34" charset="0"/>
                  <a:ea typeface="微软雅黑" panose="020B0503020204020204" charset="-122"/>
                </a:rPr>
                <a:t>Optics</a:t>
              </a:r>
              <a:endParaRPr lang="en-US" altLang="zh-CN" sz="140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816" y="2285"/>
              <a:ext cx="1868" cy="839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67000"/>
              </a:schemeClr>
            </a:solidFill>
            <a:ln w="6350" cap="flat" cmpd="sng" algn="ctr">
              <a:noFill/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716" y="2247"/>
              <a:ext cx="2082" cy="839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1400">
                  <a:latin typeface="Arial" panose="020B0604020202020204" pitchFamily="34" charset="0"/>
                  <a:ea typeface="微软雅黑" panose="020B0503020204020204" charset="-122"/>
                </a:rPr>
                <a:t>Wire Feed</a:t>
              </a:r>
              <a:endParaRPr lang="en-US" altLang="zh-CN" sz="1400"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algn="l"/>
              <a:r>
                <a:rPr lang="en-US" altLang="zh-CN" sz="1400">
                  <a:latin typeface="Arial" panose="020B0604020202020204" pitchFamily="34" charset="0"/>
                  <a:ea typeface="微软雅黑" panose="020B0503020204020204" charset="-122"/>
                </a:rPr>
                <a:t>System</a:t>
              </a:r>
              <a:endParaRPr lang="en-US" altLang="zh-CN" sz="140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4881" y="1338"/>
              <a:ext cx="1868" cy="1117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67000"/>
              </a:schemeClr>
            </a:solidFill>
            <a:ln w="6350" cap="flat" cmpd="sng" algn="ctr">
              <a:noFill/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4881" y="1172"/>
              <a:ext cx="2427" cy="1117"/>
            </a:xfrm>
            <a:prstGeom prst="rect">
              <a:avLst/>
            </a:prstGeom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en-US" altLang="zh-CN" sz="1400">
                  <a:latin typeface="Arial" panose="020B0604020202020204" pitchFamily="34" charset="0"/>
                  <a:ea typeface="微软雅黑" panose="020B0503020204020204" charset="-122"/>
                </a:rPr>
                <a:t>pneumatic control &amp;</a:t>
              </a:r>
              <a:endParaRPr lang="en-US" altLang="zh-CN" sz="1400"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algn="l"/>
              <a:r>
                <a:rPr lang="en-US" altLang="zh-CN" sz="1400">
                  <a:latin typeface="Arial" panose="020B0604020202020204" pitchFamily="34" charset="0"/>
                  <a:ea typeface="微软雅黑" panose="020B0503020204020204" charset="-122"/>
                </a:rPr>
                <a:t>gauge </a:t>
              </a:r>
              <a:endParaRPr lang="en-US" altLang="zh-CN" sz="140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22" name="d9cd1174445e009fecfed0a0046760b9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90665" y="4370070"/>
            <a:ext cx="5101590" cy="214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0" y="0"/>
            <a:ext cx="4991100" cy="6871976"/>
            <a:chOff x="7200900" y="0"/>
            <a:chExt cx="4991100" cy="6871976"/>
          </a:xfrm>
        </p:grpSpPr>
        <p:sp>
          <p:nvSpPr>
            <p:cNvPr id="4" name="任意多边形: 形状 3"/>
            <p:cNvSpPr/>
            <p:nvPr/>
          </p:nvSpPr>
          <p:spPr>
            <a:xfrm>
              <a:off x="7200900" y="0"/>
              <a:ext cx="4991100" cy="6871976"/>
            </a:xfrm>
            <a:custGeom>
              <a:avLst/>
              <a:gdLst>
                <a:gd name="connsiteX0" fmla="*/ 1329921 w 4991100"/>
                <a:gd name="connsiteY0" fmla="*/ 0 h 6871976"/>
                <a:gd name="connsiteX1" fmla="*/ 4991100 w 4991100"/>
                <a:gd name="connsiteY1" fmla="*/ 0 h 6871976"/>
                <a:gd name="connsiteX2" fmla="*/ 4991100 w 4991100"/>
                <a:gd name="connsiteY2" fmla="*/ 6871976 h 6871976"/>
                <a:gd name="connsiteX3" fmla="*/ 1367344 w 4991100"/>
                <a:gd name="connsiteY3" fmla="*/ 6871976 h 6871976"/>
                <a:gd name="connsiteX4" fmla="*/ 1163717 w 4991100"/>
                <a:gd name="connsiteY4" fmla="*/ 6642835 h 6871976"/>
                <a:gd name="connsiteX5" fmla="*/ 0 w 4991100"/>
                <a:gd name="connsiteY5" fmla="*/ 3416461 h 6871976"/>
                <a:gd name="connsiteX6" fmla="*/ 1115697 w 4991100"/>
                <a:gd name="connsiteY6" fmla="*/ 248808 h 687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91100" h="6871976">
                  <a:moveTo>
                    <a:pt x="1329921" y="0"/>
                  </a:moveTo>
                  <a:lnTo>
                    <a:pt x="4991100" y="0"/>
                  </a:lnTo>
                  <a:lnTo>
                    <a:pt x="4991100" y="6871976"/>
                  </a:lnTo>
                  <a:lnTo>
                    <a:pt x="1367344" y="6871976"/>
                  </a:lnTo>
                  <a:lnTo>
                    <a:pt x="1163717" y="6642835"/>
                  </a:lnTo>
                  <a:cubicBezTo>
                    <a:pt x="436965" y="5767552"/>
                    <a:pt x="0" y="4643036"/>
                    <a:pt x="0" y="3416461"/>
                  </a:cubicBezTo>
                  <a:cubicBezTo>
                    <a:pt x="0" y="2217144"/>
                    <a:pt x="417759" y="1115400"/>
                    <a:pt x="1115697" y="248808"/>
                  </a:cubicBezTo>
                  <a:close/>
                </a:path>
              </a:pathLst>
            </a:cu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9438940" y="761486"/>
              <a:ext cx="2753060" cy="5335028"/>
            </a:xfrm>
            <a:custGeom>
              <a:avLst/>
              <a:gdLst>
                <a:gd name="connsiteX0" fmla="*/ 1633538 w 1685925"/>
                <a:gd name="connsiteY0" fmla="*/ 0 h 3267076"/>
                <a:gd name="connsiteX1" fmla="*/ 1685925 w 1685925"/>
                <a:gd name="connsiteY1" fmla="*/ 2646 h 3267076"/>
                <a:gd name="connsiteX2" fmla="*/ 1685925 w 1685925"/>
                <a:gd name="connsiteY2" fmla="*/ 3264431 h 3267076"/>
                <a:gd name="connsiteX3" fmla="*/ 1633538 w 1685925"/>
                <a:gd name="connsiteY3" fmla="*/ 3267076 h 3267076"/>
                <a:gd name="connsiteX4" fmla="*/ 0 w 1685925"/>
                <a:gd name="connsiteY4" fmla="*/ 1633538 h 3267076"/>
                <a:gd name="connsiteX5" fmla="*/ 1633538 w 1685925"/>
                <a:gd name="connsiteY5" fmla="*/ 0 h 326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925" h="3267076">
                  <a:moveTo>
                    <a:pt x="1633538" y="0"/>
                  </a:moveTo>
                  <a:lnTo>
                    <a:pt x="1685925" y="2646"/>
                  </a:lnTo>
                  <a:lnTo>
                    <a:pt x="1685925" y="3264431"/>
                  </a:lnTo>
                  <a:lnTo>
                    <a:pt x="1633538" y="3267076"/>
                  </a:lnTo>
                  <a:cubicBezTo>
                    <a:pt x="731360" y="3267076"/>
                    <a:pt x="0" y="2535716"/>
                    <a:pt x="0" y="1633538"/>
                  </a:cubicBezTo>
                  <a:cubicBezTo>
                    <a:pt x="0" y="731360"/>
                    <a:pt x="731360" y="0"/>
                    <a:pt x="1633538" y="0"/>
                  </a:cubicBezTo>
                  <a:close/>
                </a:path>
              </a:pathLst>
            </a:custGeom>
            <a:solidFill>
              <a:srgbClr val="2D77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86607" y="1920895"/>
            <a:ext cx="2912977" cy="30162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19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02</a:t>
            </a:r>
            <a:endParaRPr lang="en-US" altLang="zh-CN" sz="190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941575" y="1978880"/>
            <a:ext cx="6975475" cy="2901511"/>
            <a:chOff x="5692145" y="2265649"/>
            <a:chExt cx="6975475" cy="2901511"/>
          </a:xfrm>
        </p:grpSpPr>
        <p:sp>
          <p:nvSpPr>
            <p:cNvPr id="8" name="文本框 7"/>
            <p:cNvSpPr txBox="1"/>
            <p:nvPr/>
          </p:nvSpPr>
          <p:spPr>
            <a:xfrm>
              <a:off x="5692145" y="2265649"/>
              <a:ext cx="3766185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algun Gothic" panose="020B0503020000020004" charset="-127"/>
                  <a:ea typeface="Malgun Gothic" panose="020B0503020000020004" charset="-127"/>
                  <a:cs typeface="+mn-ea"/>
                  <a:sym typeface="+mn-lt"/>
                </a:rPr>
                <a:t>K6</a:t>
              </a:r>
              <a:r>
                <a:rPr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核心优势</a:t>
              </a:r>
              <a:endPara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777870" y="3275299"/>
              <a:ext cx="688975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超高性能：支持多轴联动插补，支持高阶速度规划，超快扫描周期，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2ms</a:t>
              </a:r>
              <a:r>
                <a:rPr lang="zh-CN" alt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极致整定时间；</a:t>
              </a:r>
              <a:endParaRPr lang="zh-CN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深度扩展：支持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EtherCAT</a:t>
              </a:r>
              <a:r>
                <a:rPr lang="zh-CN" alt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标准协议的所有从站设备，支持自定义工艺文件包的深度扩展；</a:t>
              </a:r>
              <a:endParaRPr lang="zh-CN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极致灵活：国内唯一对标的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ACS</a:t>
              </a:r>
              <a:r>
                <a:rPr lang="zh-CN" alt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的运动控制器，从操作软件到二次开发接口，支持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CBuffer;</a:t>
              </a:r>
              <a:endPara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5777870" y="4699160"/>
              <a:ext cx="1875972" cy="468000"/>
            </a:xfrm>
            <a:prstGeom prst="roundRect">
              <a:avLst>
                <a:gd name="adj" fmla="val 50000"/>
              </a:avLst>
            </a:pr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Malgun Gothic" panose="020B0503020000020004" charset="-127"/>
                  <a:ea typeface="Malgun Gothic" panose="020B0503020000020004" charset="-127"/>
                  <a:cs typeface="+mn-ea"/>
                  <a:sym typeface="+mn-lt"/>
                </a:rPr>
                <a:t>PART. 02</a:t>
              </a:r>
              <a:endParaRPr lang="en-US" altLang="zh-CN" b="1" dirty="0">
                <a:latin typeface="Malgun Gothic" panose="020B0503020000020004" charset="-127"/>
                <a:ea typeface="Malgun Gothic" panose="020B0503020000020004" charset="-127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3190" y="1551305"/>
            <a:ext cx="11471910" cy="1758950"/>
          </a:xfrm>
          <a:prstGeom prst="rect">
            <a:avLst/>
          </a:prstGeom>
          <a:solidFill>
            <a:srgbClr val="049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2270" y="507534"/>
            <a:ext cx="45300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为什么选择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cs typeface="+mn-ea"/>
                <a:sym typeface="+mn-lt"/>
              </a:rPr>
              <a:t>K6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运动控制器？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6490" y="2069465"/>
            <a:ext cx="9753600" cy="46329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24890" y="1551305"/>
            <a:ext cx="4702175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400" b="1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K6</a:t>
            </a: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与主流产品核心指标对比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72" name="textbox 172"/>
          <p:cNvSpPr/>
          <p:nvPr/>
        </p:nvSpPr>
        <p:spPr>
          <a:xfrm>
            <a:off x="6489191" y="280416"/>
            <a:ext cx="5340350" cy="1746885"/>
          </a:xfrm>
          <a:prstGeom prst="rect">
            <a:avLst/>
          </a:prstGeom>
          <a:solidFill>
            <a:srgbClr val="049AA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6205" algn="l" rtl="0" eaLnBrk="0">
              <a:lnSpc>
                <a:spcPct val="88000"/>
              </a:lnSpc>
              <a:spcBef>
                <a:spcPts val="0"/>
              </a:spcBef>
            </a:pPr>
            <a:r>
              <a:rPr sz="2300" b="1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K6</a:t>
            </a:r>
            <a:r>
              <a:rPr sz="2300" b="1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极致灵活易用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5250" algn="l" rtl="0" eaLnBrk="0">
              <a:lnSpc>
                <a:spcPts val="2175"/>
              </a:lnSpc>
              <a:spcBef>
                <a:spcPts val="455"/>
              </a:spcBef>
            </a:pPr>
            <a:r>
              <a:rPr sz="1500" i="1" kern="0" spc="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K6</a:t>
            </a:r>
            <a:r>
              <a:rPr sz="15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运动控制器是一个平台</a:t>
            </a:r>
            <a:r>
              <a:rPr sz="1500" kern="0" spc="-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支持内</a:t>
            </a: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置核心。</a:t>
            </a:r>
            <a:r>
              <a:rPr sz="1500" kern="0" spc="-3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i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KTView</a:t>
            </a: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2075" indent="8890" algn="l" rtl="0" eaLnBrk="0">
              <a:lnSpc>
                <a:spcPct val="156000"/>
              </a:lnSpc>
              <a:spcBef>
                <a:spcPts val="30"/>
              </a:spcBef>
            </a:pP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的控制器的开发和调试工具</a:t>
            </a:r>
            <a:r>
              <a:rPr sz="1500" kern="0" spc="-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，提</a:t>
            </a:r>
            <a:r>
              <a:rPr sz="15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供了丰富的功能来支持用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户高效地进行系统配置、</a:t>
            </a:r>
            <a:r>
              <a:rPr sz="1500" kern="0" spc="-2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调试和监控。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4" name="textbox 174"/>
          <p:cNvSpPr/>
          <p:nvPr/>
        </p:nvSpPr>
        <p:spPr>
          <a:xfrm>
            <a:off x="3969875" y="5169660"/>
            <a:ext cx="3474720" cy="610234"/>
          </a:xfrm>
          <a:prstGeom prst="rect">
            <a:avLst/>
          </a:prstGeom>
          <a:solidFill>
            <a:srgbClr val="049AA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23265" algn="l" rtl="0" eaLnBrk="0">
              <a:lnSpc>
                <a:spcPts val="2175"/>
              </a:lnSpc>
              <a:spcBef>
                <a:spcPts val="5"/>
              </a:spcBef>
            </a:pPr>
            <a:r>
              <a:rPr sz="1500" i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CBuffer</a:t>
            </a:r>
            <a:r>
              <a:rPr sz="1500" i="1" kern="0" spc="1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1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实时工艺编程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8034509" y="4407660"/>
            <a:ext cx="3474339" cy="610130"/>
            <a:chOff x="0" y="0"/>
            <a:chExt cx="3474339" cy="610130"/>
          </a:xfrm>
        </p:grpSpPr>
        <p:pic>
          <p:nvPicPr>
            <p:cNvPr id="176" name="picture 1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474339" cy="610130"/>
            </a:xfrm>
            <a:prstGeom prst="rect">
              <a:avLst/>
            </a:prstGeom>
          </p:spPr>
        </p:pic>
        <p:sp>
          <p:nvSpPr>
            <p:cNvPr id="178" name="textbox 178"/>
            <p:cNvSpPr/>
            <p:nvPr/>
          </p:nvSpPr>
          <p:spPr>
            <a:xfrm>
              <a:off x="-12700" y="-12700"/>
              <a:ext cx="3500120" cy="63563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sz="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805815" algn="l" rtl="0" eaLnBrk="0">
                <a:lnSpc>
                  <a:spcPts val="2175"/>
                </a:lnSpc>
              </a:pPr>
              <a:r>
                <a:rPr sz="1500" i="1" kern="0" spc="17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C++\C#</a:t>
              </a:r>
              <a:r>
                <a:rPr sz="1500" kern="0" spc="1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等示例程序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219020" y="5791960"/>
            <a:ext cx="3461433" cy="610130"/>
            <a:chOff x="0" y="0"/>
            <a:chExt cx="3461433" cy="610130"/>
          </a:xfrm>
        </p:grpSpPr>
        <p:pic>
          <p:nvPicPr>
            <p:cNvPr id="180" name="picture 1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3461433" cy="610130"/>
            </a:xfrm>
            <a:prstGeom prst="rect">
              <a:avLst/>
            </a:prstGeom>
          </p:spPr>
        </p:pic>
        <p:sp>
          <p:nvSpPr>
            <p:cNvPr id="182" name="textbox 182"/>
            <p:cNvSpPr/>
            <p:nvPr/>
          </p:nvSpPr>
          <p:spPr>
            <a:xfrm>
              <a:off x="-12700" y="-12700"/>
              <a:ext cx="3487420" cy="63563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sz="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20395" algn="l" rtl="0" eaLnBrk="0">
                <a:lnSpc>
                  <a:spcPts val="2175"/>
                </a:lnSpc>
              </a:pPr>
              <a:r>
                <a:rPr sz="1500" i="1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CLib</a:t>
              </a:r>
              <a:r>
                <a:rPr sz="1500" kern="0" spc="1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库</a:t>
              </a:r>
              <a:r>
                <a:rPr sz="1500" i="1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SDK</a:t>
              </a:r>
              <a:r>
                <a:rPr sz="1500" kern="0" spc="1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二次开发接口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43865" y="495935"/>
            <a:ext cx="4064000" cy="455295"/>
          </a:xfrm>
          <a:prstGeom prst="rect">
            <a:avLst/>
          </a:prstGeom>
          <a:solidFill>
            <a:srgbClr val="1B3C5F"/>
          </a:solidFill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400" b="1" dirty="0">
                <a:solidFill>
                  <a:schemeClr val="accent4"/>
                </a:solidFill>
                <a:effectLst/>
                <a:latin typeface="Malgun Gothic" panose="020B0503020000020004" charset="-127"/>
                <a:ea typeface="Malgun Gothic" panose="020B0503020000020004" charset="-127"/>
                <a:cs typeface="+mn-ea"/>
                <a:sym typeface="+mn-lt"/>
              </a:rPr>
              <a:t>K6</a:t>
            </a:r>
            <a:r>
              <a:rPr lang="zh-CN" altLang="en-US" sz="2400" b="1" dirty="0">
                <a:solidFill>
                  <a:schemeClr val="accent4"/>
                </a:solidFill>
                <a:effectLst/>
                <a:cs typeface="+mn-ea"/>
                <a:sym typeface="+mn-lt"/>
              </a:rPr>
              <a:t>如何赋能焊线机</a:t>
            </a:r>
            <a:endParaRPr lang="en-US" altLang="zh-CN" sz="2400">
              <a:solidFill>
                <a:srgbClr val="E4B313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0" y="0"/>
            <a:ext cx="4991100" cy="6871976"/>
            <a:chOff x="7200900" y="0"/>
            <a:chExt cx="4991100" cy="6871976"/>
          </a:xfrm>
        </p:grpSpPr>
        <p:sp>
          <p:nvSpPr>
            <p:cNvPr id="4" name="任意多边形: 形状 3"/>
            <p:cNvSpPr/>
            <p:nvPr/>
          </p:nvSpPr>
          <p:spPr>
            <a:xfrm>
              <a:off x="7200900" y="0"/>
              <a:ext cx="4991100" cy="6871976"/>
            </a:xfrm>
            <a:custGeom>
              <a:avLst/>
              <a:gdLst>
                <a:gd name="connsiteX0" fmla="*/ 1329921 w 4991100"/>
                <a:gd name="connsiteY0" fmla="*/ 0 h 6871976"/>
                <a:gd name="connsiteX1" fmla="*/ 4991100 w 4991100"/>
                <a:gd name="connsiteY1" fmla="*/ 0 h 6871976"/>
                <a:gd name="connsiteX2" fmla="*/ 4991100 w 4991100"/>
                <a:gd name="connsiteY2" fmla="*/ 6871976 h 6871976"/>
                <a:gd name="connsiteX3" fmla="*/ 1367344 w 4991100"/>
                <a:gd name="connsiteY3" fmla="*/ 6871976 h 6871976"/>
                <a:gd name="connsiteX4" fmla="*/ 1163717 w 4991100"/>
                <a:gd name="connsiteY4" fmla="*/ 6642835 h 6871976"/>
                <a:gd name="connsiteX5" fmla="*/ 0 w 4991100"/>
                <a:gd name="connsiteY5" fmla="*/ 3416461 h 6871976"/>
                <a:gd name="connsiteX6" fmla="*/ 1115697 w 4991100"/>
                <a:gd name="connsiteY6" fmla="*/ 248808 h 687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91100" h="6871976">
                  <a:moveTo>
                    <a:pt x="1329921" y="0"/>
                  </a:moveTo>
                  <a:lnTo>
                    <a:pt x="4991100" y="0"/>
                  </a:lnTo>
                  <a:lnTo>
                    <a:pt x="4991100" y="6871976"/>
                  </a:lnTo>
                  <a:lnTo>
                    <a:pt x="1367344" y="6871976"/>
                  </a:lnTo>
                  <a:lnTo>
                    <a:pt x="1163717" y="6642835"/>
                  </a:lnTo>
                  <a:cubicBezTo>
                    <a:pt x="436965" y="5767552"/>
                    <a:pt x="0" y="4643036"/>
                    <a:pt x="0" y="3416461"/>
                  </a:cubicBezTo>
                  <a:cubicBezTo>
                    <a:pt x="0" y="2217144"/>
                    <a:pt x="417759" y="1115400"/>
                    <a:pt x="1115697" y="248808"/>
                  </a:cubicBezTo>
                  <a:close/>
                </a:path>
              </a:pathLst>
            </a:cu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9438940" y="761486"/>
              <a:ext cx="2753060" cy="5335028"/>
            </a:xfrm>
            <a:custGeom>
              <a:avLst/>
              <a:gdLst>
                <a:gd name="connsiteX0" fmla="*/ 1633538 w 1685925"/>
                <a:gd name="connsiteY0" fmla="*/ 0 h 3267076"/>
                <a:gd name="connsiteX1" fmla="*/ 1685925 w 1685925"/>
                <a:gd name="connsiteY1" fmla="*/ 2646 h 3267076"/>
                <a:gd name="connsiteX2" fmla="*/ 1685925 w 1685925"/>
                <a:gd name="connsiteY2" fmla="*/ 3264431 h 3267076"/>
                <a:gd name="connsiteX3" fmla="*/ 1633538 w 1685925"/>
                <a:gd name="connsiteY3" fmla="*/ 3267076 h 3267076"/>
                <a:gd name="connsiteX4" fmla="*/ 0 w 1685925"/>
                <a:gd name="connsiteY4" fmla="*/ 1633538 h 3267076"/>
                <a:gd name="connsiteX5" fmla="*/ 1633538 w 1685925"/>
                <a:gd name="connsiteY5" fmla="*/ 0 h 326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925" h="3267076">
                  <a:moveTo>
                    <a:pt x="1633538" y="0"/>
                  </a:moveTo>
                  <a:lnTo>
                    <a:pt x="1685925" y="2646"/>
                  </a:lnTo>
                  <a:lnTo>
                    <a:pt x="1685925" y="3264431"/>
                  </a:lnTo>
                  <a:lnTo>
                    <a:pt x="1633538" y="3267076"/>
                  </a:lnTo>
                  <a:cubicBezTo>
                    <a:pt x="731360" y="3267076"/>
                    <a:pt x="0" y="2535716"/>
                    <a:pt x="0" y="1633538"/>
                  </a:cubicBezTo>
                  <a:cubicBezTo>
                    <a:pt x="0" y="731360"/>
                    <a:pt x="731360" y="0"/>
                    <a:pt x="1633538" y="0"/>
                  </a:cubicBezTo>
                  <a:close/>
                </a:path>
              </a:pathLst>
            </a:custGeom>
            <a:solidFill>
              <a:srgbClr val="2D77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86607" y="1920895"/>
            <a:ext cx="2885440" cy="30149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19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03</a:t>
            </a:r>
            <a:endParaRPr lang="en-US" altLang="zh-CN" sz="190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941575" y="1978880"/>
            <a:ext cx="6523355" cy="2846901"/>
            <a:chOff x="5692145" y="2265649"/>
            <a:chExt cx="6523355" cy="2846901"/>
          </a:xfrm>
        </p:grpSpPr>
        <p:sp>
          <p:nvSpPr>
            <p:cNvPr id="8" name="文本框 7"/>
            <p:cNvSpPr txBox="1"/>
            <p:nvPr/>
          </p:nvSpPr>
          <p:spPr>
            <a:xfrm>
              <a:off x="5692145" y="2265649"/>
              <a:ext cx="5669280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焊线机的解决方案</a:t>
              </a:r>
              <a:endPara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777870" y="3390869"/>
              <a:ext cx="6437630" cy="14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键合效率达到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20 </a:t>
              </a:r>
              <a:r>
                <a:rPr lang="zh-CN" alt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线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/s</a:t>
              </a:r>
              <a:r>
                <a:rPr lang="zh-CN" alt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，实现键合位置的精准定位需要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XY </a:t>
              </a:r>
              <a:r>
                <a:rPr lang="zh-CN" alt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平台、线夹和键合头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Z </a:t>
              </a:r>
              <a:r>
                <a:rPr lang="zh-CN" alt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轴的精确配合才能完成。引线线径通常为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10~100 μm</a:t>
              </a:r>
              <a:r>
                <a:rPr lang="zh-CN" alt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，若运动过程某阶段位置偏移过大、冲击过大或产生的振动过大都会导致拉断引线，需要人工进行穿线，将会大大降低键合效率。</a:t>
              </a:r>
              <a:endParaRPr lang="zh-CN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5777870" y="4644550"/>
              <a:ext cx="1875972" cy="468000"/>
            </a:xfrm>
            <a:prstGeom prst="roundRect">
              <a:avLst>
                <a:gd name="adj" fmla="val 50000"/>
              </a:avLst>
            </a:pr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MS PGothic" panose="020B0600070205080204" charset="-128"/>
                  <a:ea typeface="MS PGothic" panose="020B0600070205080204" charset="-128"/>
                  <a:cs typeface="+mn-ea"/>
                  <a:sym typeface="+mn-lt"/>
                </a:rPr>
                <a:t>PART. 03</a:t>
              </a:r>
              <a:endParaRPr lang="zh-CN" altLang="en-US" b="1" dirty="0">
                <a:latin typeface="MS PGothic" panose="020B0600070205080204" charset="-128"/>
                <a:ea typeface="MS PGothic" panose="020B0600070205080204" charset="-128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IC_EFFECT" val="1"/>
</p:tagLst>
</file>

<file path=ppt/tags/tag10.xml><?xml version="1.0" encoding="utf-8"?>
<p:tagLst xmlns:p="http://schemas.openxmlformats.org/presentationml/2006/main">
  <p:tag name="KSO_WM_DIAGRAM_VIRTUALLY_FRAME" val="{&quot;height&quot;:388.7847244094488,&quot;left&quot;:59.6855905511811,&quot;top&quot;:83.72850393700787,&quot;width&quot;:428.81685039370075}"/>
</p:tagLst>
</file>

<file path=ppt/tags/tag11.xml><?xml version="1.0" encoding="utf-8"?>
<p:tagLst xmlns:p="http://schemas.openxmlformats.org/presentationml/2006/main">
  <p:tag name="KSO_WM_DIAGRAM_VIRTUALLY_FRAME" val="{&quot;height&quot;:388.7847244094488,&quot;left&quot;:59.6855905511811,&quot;top&quot;:83.72850393700787,&quot;width&quot;:428.81685039370075}"/>
</p:tagLst>
</file>

<file path=ppt/tags/tag12.xml><?xml version="1.0" encoding="utf-8"?>
<p:tagLst xmlns:p="http://schemas.openxmlformats.org/presentationml/2006/main">
  <p:tag name="KSO_WM_DIAGRAM_VIRTUALLY_FRAME" val="{&quot;height&quot;:388.7847244094488,&quot;left&quot;:59.6855905511811,&quot;top&quot;:83.72850393700787,&quot;width&quot;:428.81685039370075}"/>
</p:tagLst>
</file>

<file path=ppt/tags/tag13.xml><?xml version="1.0" encoding="utf-8"?>
<p:tagLst xmlns:p="http://schemas.openxmlformats.org/presentationml/2006/main">
  <p:tag name="KSO_WM_DIAGRAM_VIRTUALLY_FRAME" val="{&quot;height&quot;:388.7847244094488,&quot;left&quot;:59.6855905511811,&quot;top&quot;:83.72850393700787,&quot;width&quot;:428.81685039370075}"/>
</p:tagLst>
</file>

<file path=ppt/tags/tag14.xml><?xml version="1.0" encoding="utf-8"?>
<p:tagLst xmlns:p="http://schemas.openxmlformats.org/presentationml/2006/main">
  <p:tag name="KSO_WM_DIAGRAM_VIRTUALLY_FRAME" val="{&quot;height&quot;:388.7847244094488,&quot;left&quot;:59.6855905511811,&quot;top&quot;:83.72850393700787,&quot;width&quot;:428.81685039370075}"/>
</p:tagLst>
</file>

<file path=ppt/tags/tag15.xml><?xml version="1.0" encoding="utf-8"?>
<p:tagLst xmlns:p="http://schemas.openxmlformats.org/presentationml/2006/main">
  <p:tag name="KSO_WM_DIAGRAM_VIRTUALLY_FRAME" val="{&quot;height&quot;:388.7847244094488,&quot;left&quot;:59.6855905511811,&quot;top&quot;:83.72850393700787,&quot;width&quot;:428.81685039370075}"/>
</p:tagLst>
</file>

<file path=ppt/tags/tag16.xml><?xml version="1.0" encoding="utf-8"?>
<p:tagLst xmlns:p="http://schemas.openxmlformats.org/presentationml/2006/main">
  <p:tag name="KSO_WM_DIAGRAM_VIRTUALLY_FRAME" val="{&quot;height&quot;:388.7847244094488,&quot;left&quot;:59.6855905511811,&quot;top&quot;:83.72850393700787,&quot;width&quot;:428.81685039370075}"/>
</p:tagLst>
</file>

<file path=ppt/tags/tag17.xml><?xml version="1.0" encoding="utf-8"?>
<p:tagLst xmlns:p="http://schemas.openxmlformats.org/presentationml/2006/main">
  <p:tag name="KSO_WM_DIAGRAM_VIRTUALLY_FRAME" val="{&quot;height&quot;:388.7847244094488,&quot;left&quot;:59.6855905511811,&quot;top&quot;:83.72850393700787,&quot;width&quot;:428.81685039370075}"/>
</p:tagLst>
</file>

<file path=ppt/tags/tag18.xml><?xml version="1.0" encoding="utf-8"?>
<p:tagLst xmlns:p="http://schemas.openxmlformats.org/presentationml/2006/main">
  <p:tag name="KSO_WM_DIAGRAM_VIRTUALLY_FRAME" val="{&quot;height&quot;:388.7847244094488,&quot;left&quot;:59.6855905511811,&quot;top&quot;:83.72850393700787,&quot;width&quot;:428.81685039370075}"/>
</p:tagLst>
</file>

<file path=ppt/tags/tag19.xml><?xml version="1.0" encoding="utf-8"?>
<p:tagLst xmlns:p="http://schemas.openxmlformats.org/presentationml/2006/main">
  <p:tag name="KSO_WM_DIAGRAM_VIRTUALLY_FRAME" val="{&quot;height&quot;:388.7847244094488,&quot;left&quot;:59.6855905511811,&quot;top&quot;:83.72850393700787,&quot;width&quot;:428.8168503937007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66_1*i*2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20.xml><?xml version="1.0" encoding="utf-8"?>
<p:tagLst xmlns:p="http://schemas.openxmlformats.org/presentationml/2006/main">
  <p:tag name="KSO_WM_DIAGRAM_VIRTUALLY_FRAME" val="{&quot;height&quot;:388.7847244094488,&quot;left&quot;:59.6855905511811,&quot;top&quot;:83.72850393700787,&quot;width&quot;:428.81685039370075}"/>
</p:tagLst>
</file>

<file path=ppt/tags/tag21.xml><?xml version="1.0" encoding="utf-8"?>
<p:tagLst xmlns:p="http://schemas.openxmlformats.org/presentationml/2006/main">
  <p:tag name="KSO_WM_DIAGRAM_VIRTUALLY_FRAME" val="{&quot;height&quot;:388.7847244094488,&quot;left&quot;:59.6855905511811,&quot;top&quot;:83.72850393700787,&quot;width&quot;:428.81685039370075}"/>
</p:tagLst>
</file>

<file path=ppt/tags/tag22.xml><?xml version="1.0" encoding="utf-8"?>
<p:tagLst xmlns:p="http://schemas.openxmlformats.org/presentationml/2006/main">
  <p:tag name="KSO_WM_DIAGRAM_VIRTUALLY_FRAME" val="{&quot;height&quot;:388.7847244094488,&quot;left&quot;:59.6855905511811,&quot;top&quot;:83.72850393700787,&quot;width&quot;:428.81685039370075}"/>
</p:tagLst>
</file>

<file path=ppt/tags/tag23.xml><?xml version="1.0" encoding="utf-8"?>
<p:tagLst xmlns:p="http://schemas.openxmlformats.org/presentationml/2006/main">
  <p:tag name="KSO_WM_DIAGRAM_VIRTUALLY_FRAME" val="{&quot;height&quot;:388.7847244094488,&quot;left&quot;:59.6855905511811,&quot;top&quot;:83.72850393700787,&quot;width&quot;:428.81685039370075}"/>
</p:tagLst>
</file>

<file path=ppt/tags/tag24.xml><?xml version="1.0" encoding="utf-8"?>
<p:tagLst xmlns:p="http://schemas.openxmlformats.org/presentationml/2006/main">
  <p:tag name="KSO_WM_DIAGRAM_VIRTUALLY_FRAME" val="{&quot;height&quot;:388.7847244094488,&quot;left&quot;:59.6855905511811,&quot;top&quot;:83.72850393700787,&quot;width&quot;:428.81685039370075}"/>
</p:tagLst>
</file>

<file path=ppt/tags/tag25.xml><?xml version="1.0" encoding="utf-8"?>
<p:tagLst xmlns:p="http://schemas.openxmlformats.org/presentationml/2006/main">
  <p:tag name="KSO_WM_DIAGRAM_VIRTUALLY_FRAME" val="{&quot;height&quot;:388.7847244094488,&quot;left&quot;:59.6855905511811,&quot;top&quot;:83.72850393700787,&quot;width&quot;:428.81685039370075}"/>
</p:tagLst>
</file>

<file path=ppt/tags/tag26.xml><?xml version="1.0" encoding="utf-8"?>
<p:tagLst xmlns:p="http://schemas.openxmlformats.org/presentationml/2006/main">
  <p:tag name="KSO_WM_DIAGRAM_VIRTUALLY_FRAME" val="{&quot;height&quot;:388.7847244094488,&quot;left&quot;:59.6855905511811,&quot;top&quot;:83.72850393700787,&quot;width&quot;:428.81685039370075}"/>
</p:tagLst>
</file>

<file path=ppt/tags/tag27.xml><?xml version="1.0" encoding="utf-8"?>
<p:tagLst xmlns:p="http://schemas.openxmlformats.org/presentationml/2006/main">
  <p:tag name="KSO_WM_DIAGRAM_VIRTUALLY_FRAME" val="{&quot;height&quot;:388.7847244094488,&quot;left&quot;:59.6855905511811,&quot;top&quot;:83.72850393700787,&quot;width&quot;:428.81685039370075}"/>
</p:tagLst>
</file>

<file path=ppt/tags/tag28.xml><?xml version="1.0" encoding="utf-8"?>
<p:tagLst xmlns:p="http://schemas.openxmlformats.org/presentationml/2006/main">
  <p:tag name="KSO_WM_DIAGRAM_VIRTUALLY_FRAME" val="{&quot;height&quot;:388.7847244094488,&quot;left&quot;:59.6855905511811,&quot;top&quot;:83.72850393700787,&quot;width&quot;:428.81685039370075}"/>
</p:tagLst>
</file>

<file path=ppt/tags/tag29.xml><?xml version="1.0" encoding="utf-8"?>
<p:tagLst xmlns:p="http://schemas.openxmlformats.org/presentationml/2006/main">
  <p:tag name="KSO_WM_DIAGRAM_VIRTUALLY_FRAME" val="{&quot;height&quot;:225.0011811023622,&quot;left&quot;:59.01976377952756,&quot;top&quot;:260.1292913385827,&quot;width&quot;:478.37937007874007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66_1*i*3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30.xml><?xml version="1.0" encoding="utf-8"?>
<p:tagLst xmlns:p="http://schemas.openxmlformats.org/presentationml/2006/main">
  <p:tag name="KSO_WM_DIAGRAM_VIRTUALLY_FRAME" val="{&quot;height&quot;:225.0011811023622,&quot;left&quot;:59.01976377952756,&quot;top&quot;:260.1292913385827,&quot;width&quot;:478.37937007874007}"/>
</p:tagLst>
</file>

<file path=ppt/tags/tag31.xml><?xml version="1.0" encoding="utf-8"?>
<p:tagLst xmlns:p="http://schemas.openxmlformats.org/presentationml/2006/main">
  <p:tag name="KSO_WM_DIAGRAM_VIRTUALLY_FRAME" val="{&quot;height&quot;:225.0011811023622,&quot;left&quot;:59.01976377952756,&quot;top&quot;:260.1292913385827,&quot;width&quot;:478.37937007874007}"/>
</p:tagLst>
</file>

<file path=ppt/tags/tag32.xml><?xml version="1.0" encoding="utf-8"?>
<p:tagLst xmlns:p="http://schemas.openxmlformats.org/presentationml/2006/main">
  <p:tag name="KSO_WM_DIAGRAM_VIRTUALLY_FRAME" val="{&quot;height&quot;:225.0011811023622,&quot;left&quot;:59.01976377952756,&quot;top&quot;:260.1292913385827,&quot;width&quot;:478.37937007874007}"/>
</p:tagLst>
</file>

<file path=ppt/tags/tag33.xml><?xml version="1.0" encoding="utf-8"?>
<p:tagLst xmlns:p="http://schemas.openxmlformats.org/presentationml/2006/main">
  <p:tag name="KSO_WM_DIAGRAM_VIRTUALLY_FRAME" val="{&quot;height&quot;:225.0011811023622,&quot;left&quot;:59.01976377952756,&quot;top&quot;:260.1292913385827,&quot;width&quot;:478.37937007874007}"/>
</p:tagLst>
</file>

<file path=ppt/tags/tag34.xml><?xml version="1.0" encoding="utf-8"?>
<p:tagLst xmlns:p="http://schemas.openxmlformats.org/presentationml/2006/main">
  <p:tag name="KSO_WM_DIAGRAM_VIRTUALLY_FRAME" val="{&quot;height&quot;:225.0011811023622,&quot;left&quot;:59.01976377952756,&quot;top&quot;:260.1292913385827,&quot;width&quot;:478.37937007874007}"/>
</p:tagLst>
</file>

<file path=ppt/tags/tag35.xml><?xml version="1.0" encoding="utf-8"?>
<p:tagLst xmlns:p="http://schemas.openxmlformats.org/presentationml/2006/main">
  <p:tag name="KSO_WM_DIAGRAM_VIRTUALLY_FRAME" val="{&quot;height&quot;:225.0011811023622,&quot;left&quot;:59.01976377952756,&quot;top&quot;:260.1292913385827,&quot;width&quot;:478.37937007874007}"/>
</p:tagLst>
</file>

<file path=ppt/tags/tag36.xml><?xml version="1.0" encoding="utf-8"?>
<p:tagLst xmlns:p="http://schemas.openxmlformats.org/presentationml/2006/main">
  <p:tag name="KSO_WM_DIAGRAM_VIRTUALLY_FRAME" val="{&quot;height&quot;:225.0011811023622,&quot;left&quot;:59.01976377952756,&quot;top&quot;:260.1292913385827,&quot;width&quot;:478.37937007874007}"/>
</p:tagLst>
</file>

<file path=ppt/tags/tag37.xml><?xml version="1.0" encoding="utf-8"?>
<p:tagLst xmlns:p="http://schemas.openxmlformats.org/presentationml/2006/main">
  <p:tag name="KSO_WM_DIAGRAM_VIRTUALLY_FRAME" val="{&quot;height&quot;:225.0011811023622,&quot;left&quot;:59.01976377952756,&quot;top&quot;:260.1292913385827,&quot;width&quot;:478.37937007874007}"/>
</p:tagLst>
</file>

<file path=ppt/tags/tag38.xml><?xml version="1.0" encoding="utf-8"?>
<p:tagLst xmlns:p="http://schemas.openxmlformats.org/presentationml/2006/main">
  <p:tag name="KSO_WM_DIAGRAM_VIRTUALLY_FRAME" val="{&quot;height&quot;:225.0011811023622,&quot;left&quot;:59.01976377952756,&quot;top&quot;:260.1292913385827,&quot;width&quot;:478.37937007874007}"/>
</p:tagLst>
</file>

<file path=ppt/tags/tag39.xml><?xml version="1.0" encoding="utf-8"?>
<p:tagLst xmlns:p="http://schemas.openxmlformats.org/presentationml/2006/main">
  <p:tag name="KSO_WM_DIAGRAM_VIRTUALLY_FRAME" val="{&quot;height&quot;:225.0011811023622,&quot;left&quot;:59.01976377952756,&quot;top&quot;:260.1292913385827,&quot;width&quot;:478.37937007874007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8566_1*i*4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40.xml><?xml version="1.0" encoding="utf-8"?>
<p:tagLst xmlns:p="http://schemas.openxmlformats.org/presentationml/2006/main">
  <p:tag name="KSO_WM_DIAGRAM_VIRTUALLY_FRAME" val="{&quot;height&quot;:225.0011811023622,&quot;left&quot;:59.01976377952756,&quot;top&quot;:260.1292913385827,&quot;width&quot;:478.37937007874007}"/>
</p:tagLst>
</file>

<file path=ppt/tags/tag41.xml><?xml version="1.0" encoding="utf-8"?>
<p:tagLst xmlns:p="http://schemas.openxmlformats.org/presentationml/2006/main">
  <p:tag name="KSO_WM_DIAGRAM_VIRTUALLY_FRAME" val="{&quot;height&quot;:226.4,&quot;left&quot;:34.65,&quot;top&quot;:267.3,&quot;width&quot;:888.05}"/>
</p:tagLst>
</file>

<file path=ppt/tags/tag42.xml><?xml version="1.0" encoding="utf-8"?>
<p:tagLst xmlns:p="http://schemas.openxmlformats.org/presentationml/2006/main">
  <p:tag name="KSO_WM_DIAGRAM_VIRTUALLY_FRAME" val="{&quot;height&quot;:226.4,&quot;left&quot;:34.65,&quot;top&quot;:267.3,&quot;width&quot;:888.05}"/>
</p:tagLst>
</file>

<file path=ppt/tags/tag43.xml><?xml version="1.0" encoding="utf-8"?>
<p:tagLst xmlns:p="http://schemas.openxmlformats.org/presentationml/2006/main">
  <p:tag name="KSO_WM_DIAGRAM_VIRTUALLY_FRAME" val="{&quot;height&quot;:226.4,&quot;left&quot;:34.65,&quot;top&quot;:267.3,&quot;width&quot;:888.05}"/>
</p:tagLst>
</file>

<file path=ppt/tags/tag44.xml><?xml version="1.0" encoding="utf-8"?>
<p:tagLst xmlns:p="http://schemas.openxmlformats.org/presentationml/2006/main">
  <p:tag name="KSO_WM_DIAGRAM_VIRTUALLY_FRAME" val="{&quot;height&quot;:226.4,&quot;left&quot;:34.65,&quot;top&quot;:267.3,&quot;width&quot;:888.05}"/>
</p:tagLst>
</file>

<file path=ppt/tags/tag45.xml><?xml version="1.0" encoding="utf-8"?>
<p:tagLst xmlns:p="http://schemas.openxmlformats.org/presentationml/2006/main">
  <p:tag name="KSO_WM_DIAGRAM_VIRTUALLY_FRAME" val="{&quot;height&quot;:226.4,&quot;left&quot;:34.65,&quot;top&quot;:267.3,&quot;width&quot;:888.05}"/>
</p:tagLst>
</file>

<file path=ppt/tags/tag46.xml><?xml version="1.0" encoding="utf-8"?>
<p:tagLst xmlns:p="http://schemas.openxmlformats.org/presentationml/2006/main">
  <p:tag name="KSO_WM_DIAGRAM_VIRTUALLY_FRAME" val="{&quot;height&quot;:226.4,&quot;left&quot;:34.65,&quot;top&quot;:267.3,&quot;width&quot;:888.05}"/>
</p:tagLst>
</file>

<file path=ppt/tags/tag47.xml><?xml version="1.0" encoding="utf-8"?>
<p:tagLst xmlns:p="http://schemas.openxmlformats.org/presentationml/2006/main">
  <p:tag name="KSO_WM_DIAGRAM_VIRTUALLY_FRAME" val="{&quot;height&quot;:362.12496062992125,&quot;left&quot;:26.375039370078742,&quot;top&quot;:125.62503937007872,&quot;width&quot;:907.25}"/>
</p:tagLst>
</file>

<file path=ppt/tags/tag48.xml><?xml version="1.0" encoding="utf-8"?>
<p:tagLst xmlns:p="http://schemas.openxmlformats.org/presentationml/2006/main">
  <p:tag name="KSO_WM_DIAGRAM_VIRTUALLY_FRAME" val="{&quot;height&quot;:362.12496062992125,&quot;left&quot;:26.375039370078742,&quot;top&quot;:125.62503937007872,&quot;width&quot;:907.25}"/>
</p:tagLst>
</file>

<file path=ppt/tags/tag49.xml><?xml version="1.0" encoding="utf-8"?>
<p:tagLst xmlns:p="http://schemas.openxmlformats.org/presentationml/2006/main">
  <p:tag name="KSO_WM_DIAGRAM_VIRTUALLY_FRAME" val="{&quot;height&quot;:350.52322834645673,&quot;left&quot;:25.9,&quot;top&quot;:126.55535433070865,&quot;width&quot;:889.4993700787402}"/>
</p:tagLst>
</file>

<file path=ppt/tags/tag5.xml><?xml version="1.0" encoding="utf-8"?>
<p:tagLst xmlns:p="http://schemas.openxmlformats.org/presentationml/2006/main">
  <p:tag name="KSO_WM_UNIT_VALUE" val="1006*100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66_1*d*1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50.xml><?xml version="1.0" encoding="utf-8"?>
<p:tagLst xmlns:p="http://schemas.openxmlformats.org/presentationml/2006/main">
  <p:tag name="KSO_WM_DIAGRAM_VIRTUALLY_FRAME" val="{&quot;height&quot;:350.52322834645673,&quot;left&quot;:25.9,&quot;top&quot;:126.55535433070865,&quot;width&quot;:889.4993700787402}"/>
</p:tagLst>
</file>

<file path=ppt/tags/tag51.xml><?xml version="1.0" encoding="utf-8"?>
<p:tagLst xmlns:p="http://schemas.openxmlformats.org/presentationml/2006/main">
  <p:tag name="KSO_WM_DIAGRAM_VIRTUALLY_FRAME" val="{&quot;height&quot;:350.52322834645673,&quot;left&quot;:25.9,&quot;top&quot;:126.55535433070865,&quot;width&quot;:889.4993700787402}"/>
</p:tagLst>
</file>

<file path=ppt/tags/tag52.xml><?xml version="1.0" encoding="utf-8"?>
<p:tagLst xmlns:p="http://schemas.openxmlformats.org/presentationml/2006/main">
  <p:tag name="KSO_WM_DIAGRAM_VIRTUALLY_FRAME" val="{&quot;height&quot;:350.52322834645673,&quot;left&quot;:25.9,&quot;top&quot;:126.55535433070865,&quot;width&quot;:889.4993700787402}"/>
</p:tagLst>
</file>

<file path=ppt/tags/tag53.xml><?xml version="1.0" encoding="utf-8"?>
<p:tagLst xmlns:p="http://schemas.openxmlformats.org/presentationml/2006/main">
  <p:tag name="KSO_WM_DIAGRAM_VIRTUALLY_FRAME" val="{&quot;height&quot;:350.52322834645673,&quot;left&quot;:25.9,&quot;top&quot;:126.55535433070865,&quot;width&quot;:889.4993700787402}"/>
</p:tagLst>
</file>

<file path=ppt/tags/tag54.xml><?xml version="1.0" encoding="utf-8"?>
<p:tagLst xmlns:p="http://schemas.openxmlformats.org/presentationml/2006/main">
  <p:tag name="KSO_WM_DIAGRAM_VIRTUALLY_FRAME" val="{&quot;height&quot;:350.52322834645673,&quot;left&quot;:25.9,&quot;top&quot;:126.55535433070865,&quot;width&quot;:889.4993700787402}"/>
</p:tagLst>
</file>

<file path=ppt/tags/tag55.xml><?xml version="1.0" encoding="utf-8"?>
<p:tagLst xmlns:p="http://schemas.openxmlformats.org/presentationml/2006/main">
  <p:tag name="KSO_WM_DIAGRAM_VIRTUALLY_FRAME" val="{&quot;height&quot;:350.52322834645673,&quot;left&quot;:25.9,&quot;top&quot;:126.55535433070865,&quot;width&quot;:889.4993700787402}"/>
</p:tagLst>
</file>

<file path=ppt/tags/tag56.xml><?xml version="1.0" encoding="utf-8"?>
<p:tagLst xmlns:p="http://schemas.openxmlformats.org/presentationml/2006/main">
  <p:tag name="KSO_WM_DIAGRAM_VIRTUALLY_FRAME" val="{&quot;height&quot;:350.52322834645673,&quot;left&quot;:25.9,&quot;top&quot;:126.55535433070865,&quot;width&quot;:889.4993700787402}"/>
</p:tagLst>
</file>

<file path=ppt/tags/tag57.xml><?xml version="1.0" encoding="utf-8"?>
<p:tagLst xmlns:p="http://schemas.openxmlformats.org/presentationml/2006/main">
  <p:tag name="KSO_WM_DIAGRAM_VIRTUALLY_FRAME" val="{&quot;height&quot;:350.52322834645673,&quot;left&quot;:25.9,&quot;top&quot;:126.55535433070865,&quot;width&quot;:889.4993700787402}"/>
</p:tagLst>
</file>

<file path=ppt/tags/tag58.xml><?xml version="1.0" encoding="utf-8"?>
<p:tagLst xmlns:p="http://schemas.openxmlformats.org/presentationml/2006/main">
  <p:tag name="KSO_WM_DIAGRAM_VIRTUALLY_FRAME" val="{&quot;height&quot;:350.52322834645673,&quot;left&quot;:25.9,&quot;top&quot;:126.55535433070865,&quot;width&quot;:889.4993700787402}"/>
</p:tagLst>
</file>

<file path=ppt/tags/tag59.xml><?xml version="1.0" encoding="utf-8"?>
<p:tagLst xmlns:p="http://schemas.openxmlformats.org/presentationml/2006/main">
  <p:tag name="KSO_WM_DIAGRAM_VIRTUALLY_FRAME" val="{&quot;height&quot;:350.52322834645673,&quot;left&quot;:25.9,&quot;top&quot;:126.55535433070865,&quot;width&quot;:889.4993700787402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66_1*i*1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60.xml><?xml version="1.0" encoding="utf-8"?>
<p:tagLst xmlns:p="http://schemas.openxmlformats.org/presentationml/2006/main">
  <p:tag name="KSO_WM_DIAGRAM_VIRTUALLY_FRAME" val="{&quot;height&quot;:350.52322834645673,&quot;left&quot;:25.9,&quot;top&quot;:126.55535433070865,&quot;width&quot;:889.4993700787402}"/>
</p:tagLst>
</file>

<file path=ppt/tags/tag61.xml><?xml version="1.0" encoding="utf-8"?>
<p:tagLst xmlns:p="http://schemas.openxmlformats.org/presentationml/2006/main">
  <p:tag name="KSO_WM_DIAGRAM_VIRTUALLY_FRAME" val="{&quot;height&quot;:350.52322834645673,&quot;left&quot;:25.9,&quot;top&quot;:126.55535433070865,&quot;width&quot;:889.4993700787402}"/>
</p:tagLst>
</file>

<file path=ppt/tags/tag62.xml><?xml version="1.0" encoding="utf-8"?>
<p:tagLst xmlns:p="http://schemas.openxmlformats.org/presentationml/2006/main">
  <p:tag name="KSO_WM_DIAGRAM_VIRTUALLY_FRAME" val="{&quot;height&quot;:350.52322834645673,&quot;left&quot;:25.9,&quot;top&quot;:126.55535433070865,&quot;width&quot;:889.4993700787402}"/>
</p:tagLst>
</file>

<file path=ppt/tags/tag63.xml><?xml version="1.0" encoding="utf-8"?>
<p:tagLst xmlns:p="http://schemas.openxmlformats.org/presentationml/2006/main">
  <p:tag name="commondata" val="eyJjb3VudCI6NDUsImhkaWQiOiIxMzhiZDQyOTQxNzljYmFiZGE4MWI5OGM4M2ExYzc2NiIsInVzZXJDb3VudCI6NDV9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8566_1*i*5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38566_1*i*6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9.xml><?xml version="1.0" encoding="utf-8"?>
<p:tagLst xmlns:p="http://schemas.openxmlformats.org/presentationml/2006/main">
  <p:tag name="KSO_WM_DIAGRAM_VIRTUALLY_FRAME" val="{&quot;height&quot;:388.7847244094488,&quot;left&quot;:59.6855905511811,&quot;top&quot;:83.72850393700787,&quot;width&quot;:428.8168503937007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dlxgbvp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2613</Words>
  <Application>WPS 演示</Application>
  <PresentationFormat>宽屏</PresentationFormat>
  <Paragraphs>270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Malgun Gothic</vt:lpstr>
      <vt:lpstr>MS PGothic</vt:lpstr>
      <vt:lpstr>苹方 常规</vt:lpstr>
      <vt:lpstr>微软雅黑</vt:lpstr>
      <vt:lpstr>Arial</vt:lpstr>
      <vt:lpstr>Wingdings</vt:lpstr>
      <vt:lpstr>Century Gothic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Sheng xia</dc:creator>
  <cp:lastModifiedBy>Evian</cp:lastModifiedBy>
  <cp:revision>241</cp:revision>
  <dcterms:created xsi:type="dcterms:W3CDTF">2021-06-23T03:00:00Z</dcterms:created>
  <dcterms:modified xsi:type="dcterms:W3CDTF">2025-08-15T01:49:56Z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KSOTemplateUUID">
    <vt:lpwstr>v1.0_mb_FMlNVfFa0I1O2SkjNC1/GA==</vt:lpwstr>
  </property>
  <property fmtid="{D5CDD505-2E9C-101B-9397-08002B2CF9AE}" pid="4" name="ICV">
    <vt:lpwstr>A99BBF5815AD453BB3ADB960B5599616_13</vt:lpwstr>
  </property>
</Properties>
</file>