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7.svg" ContentType="image/svg+xml"/>
  <Override PartName="/ppt/media/image5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  <p:sldId id="277" r:id="rId4"/>
    <p:sldId id="268" r:id="rId5"/>
  </p:sldIdLst>
  <p:sldSz cx="7559675" cy="13679805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8" userDrawn="1">
          <p15:clr>
            <a:srgbClr val="A4A3A4"/>
          </p15:clr>
        </p15:guide>
        <p15:guide id="2" pos="2383" userDrawn="1">
          <p15:clr>
            <a:srgbClr val="A4A3A4"/>
          </p15:clr>
        </p15:guide>
        <p15:guide id="3" orient="horz" pos="4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B802"/>
    <a:srgbClr val="588E32"/>
    <a:srgbClr val="14D663"/>
    <a:srgbClr val="F7B803"/>
    <a:srgbClr val="4F82BB"/>
    <a:srgbClr val="937695"/>
    <a:srgbClr val="FEE695"/>
    <a:srgbClr val="4874CB"/>
    <a:srgbClr val="A2C7B6"/>
    <a:srgbClr val="20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4308"/>
        <p:guide pos="2383"/>
        <p:guide orient="horz" pos="4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9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43350" y="1824000"/>
            <a:ext cx="6076276" cy="512730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96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43350" y="7102111"/>
            <a:ext cx="6076276" cy="293707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85" spc="200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377256" y="1543937"/>
            <a:ext cx="6804000" cy="1093682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743350" y="4954961"/>
            <a:ext cx="6076276" cy="203225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96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43350" y="7102111"/>
            <a:ext cx="6076276" cy="94072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98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7256" y="2972977"/>
            <a:ext cx="6801768" cy="9493418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34453" y="7676599"/>
            <a:ext cx="4817268" cy="1529575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4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234453" y="9206174"/>
            <a:ext cx="4817268" cy="173064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4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2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377256" y="2994520"/>
            <a:ext cx="3210024" cy="947187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975697" y="2994520"/>
            <a:ext cx="3210024" cy="947187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377256" y="2850898"/>
            <a:ext cx="3312709" cy="761197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377256" y="3698268"/>
            <a:ext cx="3312709" cy="87681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3866656" y="2835995"/>
            <a:ext cx="3312709" cy="761197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5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3866656" y="3698268"/>
            <a:ext cx="3312709" cy="8768127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7256" y="1213606"/>
            <a:ext cx="6801768" cy="1407496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77256" y="3102236"/>
            <a:ext cx="3244920" cy="91918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3937748" y="3102236"/>
            <a:ext cx="3241276" cy="9191812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325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6346382" y="1824000"/>
            <a:ext cx="647362" cy="1003200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31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67000" y="1824000"/>
            <a:ext cx="5685626" cy="10032001"/>
          </a:xfrm>
        </p:spPr>
        <p:txBody>
          <a:bodyPr vert="eaVert" lIns="46800" tIns="46800" rIns="46800" bIns="46800"/>
          <a:lstStyle>
            <a:lvl1pPr marL="189230" indent="-189230">
              <a:spcAft>
                <a:spcPts val="1000"/>
              </a:spcAft>
              <a:defRPr spc="300"/>
            </a:lvl1pPr>
            <a:lvl2pPr marL="567055" indent="-189230">
              <a:defRPr spc="300"/>
            </a:lvl2pPr>
            <a:lvl3pPr marL="944880" indent="-189230">
              <a:defRPr spc="300"/>
            </a:lvl3pPr>
            <a:lvl4pPr marL="1322705" indent="-189230">
              <a:defRPr spc="300"/>
            </a:lvl4pPr>
            <a:lvl5pPr marL="1701165" indent="-1892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77256" y="1213606"/>
            <a:ext cx="6801768" cy="1407496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377256" y="2972977"/>
            <a:ext cx="6801768" cy="949341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379488" y="12595654"/>
            <a:ext cx="1674213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2552244" y="12595654"/>
            <a:ext cx="2455512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5504811" y="12595654"/>
            <a:ext cx="1674213" cy="63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56285" rtl="0" eaLnBrk="1" fontAlgn="auto" latinLnBrk="0" hangingPunct="1">
        <a:lnSpc>
          <a:spcPct val="100000"/>
        </a:lnSpc>
        <a:spcBef>
          <a:spcPct val="0"/>
        </a:spcBef>
        <a:buNone/>
        <a:defRPr sz="297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4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6705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30960" algn="l"/>
          <a:tab pos="1330960" algn="l"/>
          <a:tab pos="1330960" algn="l"/>
          <a:tab pos="1330960" algn="l"/>
        </a:tabLst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944880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2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32270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701165" indent="-189230" algn="l" defTabSz="756285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5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20204" pitchFamily="34" charset="0"/>
        <a:buChar char="•"/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1" Type="http://schemas.openxmlformats.org/officeDocument/2006/relationships/slideLayout" Target="../slideLayouts/slideLayout1.xml"/><Relationship Id="rId40" Type="http://schemas.openxmlformats.org/officeDocument/2006/relationships/tags" Target="../tags/tag91.xml"/><Relationship Id="rId4" Type="http://schemas.openxmlformats.org/officeDocument/2006/relationships/image" Target="../media/image3.png"/><Relationship Id="rId39" Type="http://schemas.openxmlformats.org/officeDocument/2006/relationships/tags" Target="../tags/tag90.xml"/><Relationship Id="rId38" Type="http://schemas.openxmlformats.org/officeDocument/2006/relationships/image" Target="../media/image11.png"/><Relationship Id="rId37" Type="http://schemas.openxmlformats.org/officeDocument/2006/relationships/image" Target="../media/image10.png"/><Relationship Id="rId36" Type="http://schemas.openxmlformats.org/officeDocument/2006/relationships/tags" Target="../tags/tag89.xml"/><Relationship Id="rId35" Type="http://schemas.openxmlformats.org/officeDocument/2006/relationships/tags" Target="../tags/tag88.xml"/><Relationship Id="rId34" Type="http://schemas.openxmlformats.org/officeDocument/2006/relationships/tags" Target="../tags/tag87.xml"/><Relationship Id="rId33" Type="http://schemas.openxmlformats.org/officeDocument/2006/relationships/tags" Target="../tags/tag86.xml"/><Relationship Id="rId32" Type="http://schemas.openxmlformats.org/officeDocument/2006/relationships/tags" Target="../tags/tag85.xml"/><Relationship Id="rId31" Type="http://schemas.openxmlformats.org/officeDocument/2006/relationships/tags" Target="../tags/tag84.xml"/><Relationship Id="rId30" Type="http://schemas.openxmlformats.org/officeDocument/2006/relationships/tags" Target="../tags/tag83.xml"/><Relationship Id="rId3" Type="http://schemas.openxmlformats.org/officeDocument/2006/relationships/image" Target="../media/image2.png"/><Relationship Id="rId29" Type="http://schemas.openxmlformats.org/officeDocument/2006/relationships/tags" Target="../tags/tag82.xml"/><Relationship Id="rId28" Type="http://schemas.openxmlformats.org/officeDocument/2006/relationships/tags" Target="../tags/tag81.xml"/><Relationship Id="rId27" Type="http://schemas.openxmlformats.org/officeDocument/2006/relationships/tags" Target="../tags/tag80.xml"/><Relationship Id="rId26" Type="http://schemas.openxmlformats.org/officeDocument/2006/relationships/tags" Target="../tags/tag79.xml"/><Relationship Id="rId25" Type="http://schemas.openxmlformats.org/officeDocument/2006/relationships/tags" Target="../tags/tag78.xml"/><Relationship Id="rId24" Type="http://schemas.openxmlformats.org/officeDocument/2006/relationships/tags" Target="../tags/tag77.xml"/><Relationship Id="rId23" Type="http://schemas.openxmlformats.org/officeDocument/2006/relationships/tags" Target="../tags/tag76.xml"/><Relationship Id="rId22" Type="http://schemas.openxmlformats.org/officeDocument/2006/relationships/tags" Target="../tags/tag75.xml"/><Relationship Id="rId21" Type="http://schemas.openxmlformats.org/officeDocument/2006/relationships/tags" Target="../tags/tag74.xml"/><Relationship Id="rId20" Type="http://schemas.openxmlformats.org/officeDocument/2006/relationships/tags" Target="../tags/tag73.xml"/><Relationship Id="rId2" Type="http://schemas.openxmlformats.org/officeDocument/2006/relationships/image" Target="../media/image1.png"/><Relationship Id="rId19" Type="http://schemas.openxmlformats.org/officeDocument/2006/relationships/tags" Target="../tags/tag72.xml"/><Relationship Id="rId18" Type="http://schemas.openxmlformats.org/officeDocument/2006/relationships/tags" Target="../tags/tag71.xml"/><Relationship Id="rId17" Type="http://schemas.openxmlformats.org/officeDocument/2006/relationships/tags" Target="../tags/tag70.xml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image" Target="../media/image9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sv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4" Type="http://schemas.openxmlformats.org/officeDocument/2006/relationships/slideLayout" Target="../slideLayouts/slideLayout1.xml"/><Relationship Id="rId43" Type="http://schemas.openxmlformats.org/officeDocument/2006/relationships/tags" Target="../tags/tag92.xml"/><Relationship Id="rId42" Type="http://schemas.openxmlformats.org/officeDocument/2006/relationships/image" Target="../media/image52.png"/><Relationship Id="rId41" Type="http://schemas.openxmlformats.org/officeDocument/2006/relationships/image" Target="../media/image51.svg"/><Relationship Id="rId40" Type="http://schemas.openxmlformats.org/officeDocument/2006/relationships/image" Target="../media/image50.png"/><Relationship Id="rId4" Type="http://schemas.openxmlformats.org/officeDocument/2006/relationships/image" Target="../media/image14.png"/><Relationship Id="rId39" Type="http://schemas.openxmlformats.org/officeDocument/2006/relationships/image" Target="../media/image49.svg"/><Relationship Id="rId38" Type="http://schemas.openxmlformats.org/officeDocument/2006/relationships/image" Target="../media/image48.png"/><Relationship Id="rId37" Type="http://schemas.openxmlformats.org/officeDocument/2006/relationships/image" Target="../media/image47.svg"/><Relationship Id="rId36" Type="http://schemas.openxmlformats.org/officeDocument/2006/relationships/image" Target="../media/image46.png"/><Relationship Id="rId35" Type="http://schemas.openxmlformats.org/officeDocument/2006/relationships/image" Target="../media/image45.svg"/><Relationship Id="rId34" Type="http://schemas.openxmlformats.org/officeDocument/2006/relationships/image" Target="../media/image44.png"/><Relationship Id="rId33" Type="http://schemas.openxmlformats.org/officeDocument/2006/relationships/image" Target="../media/image43.svg"/><Relationship Id="rId32" Type="http://schemas.openxmlformats.org/officeDocument/2006/relationships/image" Target="../media/image42.png"/><Relationship Id="rId31" Type="http://schemas.openxmlformats.org/officeDocument/2006/relationships/image" Target="../media/image41.svg"/><Relationship Id="rId30" Type="http://schemas.openxmlformats.org/officeDocument/2006/relationships/image" Target="../media/image40.png"/><Relationship Id="rId3" Type="http://schemas.openxmlformats.org/officeDocument/2006/relationships/image" Target="../media/image13.svg"/><Relationship Id="rId29" Type="http://schemas.openxmlformats.org/officeDocument/2006/relationships/image" Target="../media/image39.svg"/><Relationship Id="rId28" Type="http://schemas.openxmlformats.org/officeDocument/2006/relationships/image" Target="../media/image38.png"/><Relationship Id="rId27" Type="http://schemas.openxmlformats.org/officeDocument/2006/relationships/image" Target="../media/image37.svg"/><Relationship Id="rId26" Type="http://schemas.openxmlformats.org/officeDocument/2006/relationships/image" Target="../media/image36.png"/><Relationship Id="rId25" Type="http://schemas.openxmlformats.org/officeDocument/2006/relationships/image" Target="../media/image35.svg"/><Relationship Id="rId24" Type="http://schemas.openxmlformats.org/officeDocument/2006/relationships/image" Target="../media/image34.png"/><Relationship Id="rId23" Type="http://schemas.openxmlformats.org/officeDocument/2006/relationships/image" Target="../media/image33.svg"/><Relationship Id="rId22" Type="http://schemas.openxmlformats.org/officeDocument/2006/relationships/image" Target="../media/image32.png"/><Relationship Id="rId21" Type="http://schemas.openxmlformats.org/officeDocument/2006/relationships/image" Target="../media/image31.svg"/><Relationship Id="rId20" Type="http://schemas.openxmlformats.org/officeDocument/2006/relationships/image" Target="../media/image30.png"/><Relationship Id="rId2" Type="http://schemas.openxmlformats.org/officeDocument/2006/relationships/image" Target="../media/image12.png"/><Relationship Id="rId19" Type="http://schemas.openxmlformats.org/officeDocument/2006/relationships/image" Target="../media/image29.svg"/><Relationship Id="rId18" Type="http://schemas.openxmlformats.org/officeDocument/2006/relationships/image" Target="../media/image28.png"/><Relationship Id="rId17" Type="http://schemas.openxmlformats.org/officeDocument/2006/relationships/image" Target="../media/image27.svg"/><Relationship Id="rId16" Type="http://schemas.openxmlformats.org/officeDocument/2006/relationships/image" Target="../media/image26.png"/><Relationship Id="rId15" Type="http://schemas.openxmlformats.org/officeDocument/2006/relationships/image" Target="../media/image25.svg"/><Relationship Id="rId14" Type="http://schemas.openxmlformats.org/officeDocument/2006/relationships/image" Target="../media/image24.png"/><Relationship Id="rId13" Type="http://schemas.openxmlformats.org/officeDocument/2006/relationships/image" Target="../media/image23.svg"/><Relationship Id="rId12" Type="http://schemas.openxmlformats.org/officeDocument/2006/relationships/image" Target="../media/image22.png"/><Relationship Id="rId11" Type="http://schemas.openxmlformats.org/officeDocument/2006/relationships/image" Target="../media/image21.svg"/><Relationship Id="rId10" Type="http://schemas.openxmlformats.org/officeDocument/2006/relationships/image" Target="../media/image20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svg"/><Relationship Id="rId8" Type="http://schemas.openxmlformats.org/officeDocument/2006/relationships/image" Target="../media/image58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tags" Target="../tags/tag94.xml"/><Relationship Id="rId3" Type="http://schemas.openxmlformats.org/officeDocument/2006/relationships/image" Target="../media/image54.png"/><Relationship Id="rId2" Type="http://schemas.openxmlformats.org/officeDocument/2006/relationships/tags" Target="../tags/tag93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97.xml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Page 1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17980" y="547370"/>
            <a:ext cx="4351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UDF Platform Introduction</a:t>
            </a:r>
            <a:endParaRPr lang="en-US" altLang="zh-CN" sz="28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27430" y="8375650"/>
            <a:ext cx="5521325" cy="373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20000"/>
              </a:lnSpc>
            </a:pPr>
            <a:r>
              <a:rPr lang="en-US" altLang="zh-CN" sz="16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2025 Q1-Q2 UDF Platform Top 10 Client Distribution</a:t>
            </a:r>
            <a:endParaRPr lang="en-US" altLang="zh-CN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35" name="表格 34"/>
          <p:cNvGraphicFramePr/>
          <p:nvPr>
            <p:custDataLst>
              <p:tags r:id="rId1"/>
            </p:custDataLst>
          </p:nvPr>
        </p:nvGraphicFramePr>
        <p:xfrm>
          <a:off x="452120" y="8842375"/>
          <a:ext cx="6660000" cy="4032000"/>
        </p:xfrm>
        <a:graphic>
          <a:graphicData uri="http://schemas.openxmlformats.org/drawingml/2006/table">
            <a:tbl>
              <a:tblPr/>
              <a:tblGrid>
                <a:gridCol w="720000"/>
                <a:gridCol w="1080000"/>
                <a:gridCol w="2340000"/>
                <a:gridCol w="2520000"/>
              </a:tblGrid>
              <a:tr h="432000">
                <a:tc>
                  <a:txBody>
                    <a:bodyPr/>
                    <a:p>
                      <a:pPr algn="ctr" fontAlgn="ctr"/>
                      <a:r>
                        <a:rPr lang="en-US" altLang="zh-CN" sz="1500" b="1" i="0">
                          <a:solidFill>
                            <a:schemeClr val="bg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No.</a:t>
                      </a:r>
                      <a:endParaRPr lang="en-US" altLang="zh-CN" sz="1500" b="1" i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500" b="1" i="0">
                          <a:solidFill>
                            <a:schemeClr val="bg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Country</a:t>
                      </a:r>
                      <a:endParaRPr lang="en-US" altLang="zh-CN" sz="1500" b="1" i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500" b="1" i="0">
                          <a:solidFill>
                            <a:schemeClr val="bg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Service Name</a:t>
                      </a:r>
                      <a:endParaRPr lang="en-US" altLang="zh-CN" sz="1500" b="1" i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500" b="1" i="0">
                          <a:solidFill>
                            <a:schemeClr val="bg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Top 3 Industries</a:t>
                      </a:r>
                      <a:endParaRPr lang="en-US" altLang="zh-CN" sz="1500" b="1" i="0">
                        <a:solidFill>
                          <a:schemeClr val="bg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007F5C"/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1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BA-001 Brand Value Premium Package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Exhibitions, AI Applications, Aviation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2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CBD-002 Key Channel Expansion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Investment Promotion, HR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3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PM-002 Purchaser Service Package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Smart Cities, Construction, Legal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4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MBD-003 Business Promotion Conference Service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Legal, AI Applications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5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UBPr-005 Joint Brand Promotion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Information Services, Agriculture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6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CP-005 Content Marketing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Information Services, Finance, Legal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7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BA-25-02 Brand Shared Package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Energy, Investment Promotion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8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MBD-003 Business Promotion Conference Service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Energy, Aviation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9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CP-005 Content Marketing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Information Services, Finance, Fintech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2000">
                <a:tc>
                  <a:txBody>
                    <a:bodyPr/>
                    <a:p>
                      <a:pPr algn="ctr" fontAlgn="ctr"/>
                      <a:r>
                        <a:rPr lang="en-US" altLang="zh-CN" sz="1300" b="0" i="0">
                          <a:solidFill>
                            <a:schemeClr val="tx1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  <a:cs typeface="Calibri" panose="020F0502020204030204" charset="0"/>
                        </a:rPr>
                        <a:t>10</a:t>
                      </a:r>
                      <a:endParaRPr lang="en-US" altLang="zh-CN"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endParaRPr sz="1300" b="0" i="0">
                        <a:solidFill>
                          <a:schemeClr val="tx1"/>
                        </a:solidFill>
                        <a:latin typeface="Calibri" panose="020F0502020204030204" charset="0"/>
                        <a:ea typeface="宋体" panose="02010600030101010101" pitchFamily="2" charset="-122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PM-002 Purchaser Service Package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Calibri" panose="020F0502020204030204" charset="0"/>
                          <a:ea typeface="Segoe UI" panose="020B0502040204020203"/>
                          <a:cs typeface="Calibri" panose="020F0502020204030204" charset="0"/>
                        </a:rPr>
                        <a:t>Finance, Energy, AI</a:t>
                      </a:r>
                      <a:endParaRPr lang="en-US" altLang="zh-CN" sz="1100" b="0" i="0">
                        <a:solidFill>
                          <a:srgbClr val="000000"/>
                        </a:solidFill>
                        <a:latin typeface="Calibri" panose="020F0502020204030204" charset="0"/>
                        <a:ea typeface="Segoe UI" panose="020B0502040204020203"/>
                        <a:cs typeface="Calibri" panose="020F0502020204030204" charset="0"/>
                      </a:endParaRPr>
                    </a:p>
                  </a:txBody>
                  <a:tcPr marL="9842" marR="9842" marT="9842" marB="0"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10" y="9675495"/>
            <a:ext cx="391163" cy="25200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2410" y="10403205"/>
            <a:ext cx="378830" cy="2520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410" y="9320530"/>
            <a:ext cx="378793" cy="25200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410" y="11452225"/>
            <a:ext cx="380571" cy="252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2410" y="10001885"/>
            <a:ext cx="378000" cy="252000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410" y="10784840"/>
            <a:ext cx="379796" cy="25200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2410" y="11842115"/>
            <a:ext cx="377230" cy="252000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2410" y="11119485"/>
            <a:ext cx="383385" cy="252000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2410" y="12234545"/>
            <a:ext cx="360000" cy="246857"/>
          </a:xfrm>
          <a:prstGeom prst="rect">
            <a:avLst/>
          </a:prstGeom>
        </p:spPr>
      </p:pic>
      <p:sp>
        <p:nvSpPr>
          <p:cNvPr id="52" name="圆角矩形 51"/>
          <p:cNvSpPr/>
          <p:nvPr/>
        </p:nvSpPr>
        <p:spPr>
          <a:xfrm>
            <a:off x="1768475" y="3680460"/>
            <a:ext cx="4182745" cy="495300"/>
          </a:xfrm>
          <a:prstGeom prst="roundRect">
            <a:avLst/>
          </a:prstGeom>
          <a:solidFill>
            <a:srgbClr val="14D663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>
            <p:custDataLst>
              <p:tags r:id="rId11"/>
            </p:custDataLst>
          </p:nvPr>
        </p:nvSpPr>
        <p:spPr>
          <a:xfrm>
            <a:off x="1826742" y="3729617"/>
            <a:ext cx="3893348" cy="324327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1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10 Great Reasons to Choose UDF</a:t>
            </a:r>
            <a:endParaRPr lang="en-US" altLang="zh-CN" sz="21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grpSp>
        <p:nvGrpSpPr>
          <p:cNvPr id="2" name="组合 1"/>
          <p:cNvGrpSpPr/>
          <p:nvPr>
            <p:custDataLst>
              <p:tags r:id="rId12"/>
            </p:custDataLst>
          </p:nvPr>
        </p:nvGrpSpPr>
        <p:grpSpPr>
          <a:xfrm>
            <a:off x="398145" y="4440422"/>
            <a:ext cx="6762932" cy="3738024"/>
            <a:chOff x="627" y="2736"/>
            <a:chExt cx="10650" cy="4868"/>
          </a:xfrm>
        </p:grpSpPr>
        <p:sp>
          <p:nvSpPr>
            <p:cNvPr id="53" name="任意多边形 52"/>
            <p:cNvSpPr/>
            <p:nvPr>
              <p:custDataLst>
                <p:tags r:id="rId13"/>
              </p:custDataLst>
            </p:nvPr>
          </p:nvSpPr>
          <p:spPr>
            <a:xfrm rot="5400000" flipH="1">
              <a:off x="6226" y="2553"/>
              <a:ext cx="4617" cy="5484"/>
            </a:xfrm>
            <a:custGeom>
              <a:avLst/>
              <a:gdLst>
                <a:gd name="adj1" fmla="val 4467"/>
                <a:gd name="adj2" fmla="val 0"/>
                <a:gd name="a1" fmla="pin 0 adj1 50000"/>
                <a:gd name="a2" fmla="pin 0 adj2 50000"/>
                <a:gd name="tx1" fmla="*/ ss a1 100000"/>
                <a:gd name="tx2" fmla="+- r 0 tx1"/>
                <a:gd name="bx1" fmla="*/ ss a2 100000"/>
                <a:gd name="bx2" fmla="+- r 0 bx1"/>
                <a:gd name="by1" fmla="+- b 0 bx1"/>
                <a:gd name="d" fmla="+- tx1 0 bx1"/>
                <a:gd name="tdx" fmla="*/ tx1 29289 100000"/>
                <a:gd name="bdx" fmla="*/ bx1 29289 100000"/>
                <a:gd name="il" fmla="?: d tdx bdx"/>
                <a:gd name="ir" fmla="+- r 0 il"/>
                <a:gd name="ib" fmla="+- b 0 bdx"/>
              </a:gdLst>
              <a:ahLst/>
              <a:cxnLst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3">
                  <a:pos x="hc" y="t"/>
                </a:cxn>
              </a:cxnLst>
              <a:rect l="l" t="t" r="r" b="b"/>
              <a:pathLst>
                <a:path w="7375" h="8760">
                  <a:moveTo>
                    <a:pt x="329" y="0"/>
                  </a:moveTo>
                  <a:lnTo>
                    <a:pt x="7046" y="0"/>
                  </a:lnTo>
                  <a:cubicBezTo>
                    <a:pt x="7228" y="0"/>
                    <a:pt x="7375" y="147"/>
                    <a:pt x="7375" y="329"/>
                  </a:cubicBezTo>
                  <a:lnTo>
                    <a:pt x="7375" y="8264"/>
                  </a:lnTo>
                  <a:lnTo>
                    <a:pt x="456" y="8264"/>
                  </a:lnTo>
                  <a:lnTo>
                    <a:pt x="456" y="8760"/>
                  </a:lnTo>
                  <a:lnTo>
                    <a:pt x="0" y="8760"/>
                  </a:lnTo>
                  <a:lnTo>
                    <a:pt x="0" y="329"/>
                  </a:lnTo>
                  <a:cubicBezTo>
                    <a:pt x="0" y="147"/>
                    <a:pt x="147" y="0"/>
                    <a:pt x="32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357115" tIns="0" rIns="66934" numCol="1" spcCol="0" rtlCol="0" fromWordArt="0" anchor="ctr" anchorCtr="0" forceAA="0" compatLnSpc="1">
              <a:noAutofit/>
            </a:bodyPr>
            <a:p>
              <a:pPr lvl="0" algn="l">
                <a:lnSpc>
                  <a:spcPct val="130000"/>
                </a:lnSpc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870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ea"/>
                </a:rPr>
                <a:t>   </a:t>
              </a:r>
              <a:endParaRPr lang="en-US" altLang="zh-CN" sz="87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endParaRPr>
            </a:p>
          </p:txBody>
        </p:sp>
        <p:sp>
          <p:nvSpPr>
            <p:cNvPr id="77" name="任意多边形 76"/>
            <p:cNvSpPr/>
            <p:nvPr>
              <p:custDataLst>
                <p:tags r:id="rId14"/>
              </p:custDataLst>
            </p:nvPr>
          </p:nvSpPr>
          <p:spPr>
            <a:xfrm rot="16200000">
              <a:off x="1077" y="2286"/>
              <a:ext cx="4583" cy="5484"/>
            </a:xfrm>
            <a:custGeom>
              <a:avLst/>
              <a:gdLst>
                <a:gd name="connsiteX0" fmla="*/ 0 w 7321"/>
                <a:gd name="connsiteY0" fmla="*/ 8760 h 8760"/>
                <a:gd name="connsiteX1" fmla="*/ 0 w 7321"/>
                <a:gd name="connsiteY1" fmla="*/ 329 h 8760"/>
                <a:gd name="connsiteX2" fmla="*/ 326 w 7321"/>
                <a:gd name="connsiteY2" fmla="*/ 0 h 8760"/>
                <a:gd name="connsiteX3" fmla="*/ 6980 w 7321"/>
                <a:gd name="connsiteY3" fmla="*/ 0 h 8760"/>
                <a:gd name="connsiteX4" fmla="*/ 7306 w 7321"/>
                <a:gd name="connsiteY4" fmla="*/ 329 h 8760"/>
                <a:gd name="connsiteX5" fmla="*/ 7321 w 7321"/>
                <a:gd name="connsiteY5" fmla="*/ 8745 h 8760"/>
                <a:gd name="connsiteX6" fmla="*/ 6916 w 7321"/>
                <a:gd name="connsiteY6" fmla="*/ 8747 h 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21" h="8760">
                  <a:moveTo>
                    <a:pt x="0" y="8760"/>
                  </a:moveTo>
                  <a:lnTo>
                    <a:pt x="0" y="329"/>
                  </a:lnTo>
                  <a:cubicBezTo>
                    <a:pt x="0" y="147"/>
                    <a:pt x="146" y="0"/>
                    <a:pt x="326" y="0"/>
                  </a:cubicBezTo>
                  <a:lnTo>
                    <a:pt x="6980" y="0"/>
                  </a:lnTo>
                  <a:cubicBezTo>
                    <a:pt x="7160" y="0"/>
                    <a:pt x="7306" y="147"/>
                    <a:pt x="7306" y="329"/>
                  </a:cubicBezTo>
                  <a:lnTo>
                    <a:pt x="7321" y="8745"/>
                  </a:lnTo>
                  <a:cubicBezTo>
                    <a:pt x="7186" y="8745"/>
                    <a:pt x="7055" y="8750"/>
                    <a:pt x="6916" y="8747"/>
                  </a:cubicBezTo>
                </a:path>
              </a:pathLst>
            </a:custGeom>
            <a:solidFill>
              <a:schemeClr val="accent1">
                <a:lumMod val="40000"/>
                <a:lumOff val="60000"/>
                <a:alpha val="10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lIns="357115" tIns="0" rIns="66934" numCol="1" spcCol="0" rtlCol="0" fromWordArt="0" anchor="ctr" anchorCtr="0" forceAA="0" compatLnSpc="1">
              <a:noAutofit/>
            </a:bodyPr>
            <a:p>
              <a:pPr lvl="0" algn="l">
                <a:lnSpc>
                  <a:spcPct val="130000"/>
                </a:lnSpc>
                <a:spcAft>
                  <a:spcPts val="0"/>
                </a:spcAft>
                <a:buClrTx/>
                <a:buSzTx/>
                <a:buFontTx/>
              </a:pPr>
              <a:endParaRPr lang="en-US" altLang="zh-CN" sz="87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endParaRPr>
            </a:p>
          </p:txBody>
        </p:sp>
        <p:sp>
          <p:nvSpPr>
            <p:cNvPr id="78" name="任意多边形 77"/>
            <p:cNvSpPr/>
            <p:nvPr>
              <p:custDataLst>
                <p:tags r:id="rId15"/>
              </p:custDataLst>
            </p:nvPr>
          </p:nvSpPr>
          <p:spPr>
            <a:xfrm>
              <a:off x="5793" y="2987"/>
              <a:ext cx="496" cy="4617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3" h="7410">
                  <a:moveTo>
                    <a:pt x="494" y="0"/>
                  </a:moveTo>
                  <a:lnTo>
                    <a:pt x="793" y="0"/>
                  </a:lnTo>
                  <a:lnTo>
                    <a:pt x="793" y="7410"/>
                  </a:lnTo>
                  <a:lnTo>
                    <a:pt x="0" y="7410"/>
                  </a:lnTo>
                  <a:lnTo>
                    <a:pt x="0" y="6949"/>
                  </a:lnTo>
                  <a:lnTo>
                    <a:pt x="494" y="6949"/>
                  </a:lnTo>
                  <a:lnTo>
                    <a:pt x="494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32000"/>
                  </a:schemeClr>
                </a:gs>
                <a:gs pos="83000">
                  <a:schemeClr val="accent1">
                    <a:lumMod val="50000"/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 sz="1115"/>
            </a:p>
          </p:txBody>
        </p:sp>
        <p:sp>
          <p:nvSpPr>
            <p:cNvPr id="79" name="直角三角形 78"/>
            <p:cNvSpPr/>
            <p:nvPr>
              <p:custDataLst>
                <p:tags r:id="rId16"/>
              </p:custDataLst>
            </p:nvPr>
          </p:nvSpPr>
          <p:spPr>
            <a:xfrm flipV="1">
              <a:off x="5795" y="7317"/>
              <a:ext cx="319" cy="28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 sz="1115">
                <a:sym typeface="+mn-ea"/>
              </a:endParaRPr>
            </a:p>
          </p:txBody>
        </p:sp>
        <p:sp>
          <p:nvSpPr>
            <p:cNvPr id="80" name="文本框 79"/>
            <p:cNvSpPr txBox="1"/>
            <p:nvPr>
              <p:custDataLst>
                <p:tags r:id="rId17"/>
              </p:custDataLst>
            </p:nvPr>
          </p:nvSpPr>
          <p:spPr>
            <a:xfrm>
              <a:off x="828" y="2891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01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83" name="文本框 82"/>
            <p:cNvSpPr txBox="1"/>
            <p:nvPr>
              <p:custDataLst>
                <p:tags r:id="rId18"/>
              </p:custDataLst>
            </p:nvPr>
          </p:nvSpPr>
          <p:spPr>
            <a:xfrm>
              <a:off x="1463" y="2891"/>
              <a:ext cx="425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Elite Network, Top 20% Partners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UDF selects only the top 20% of elite partners, all verified by third-party ratings. You’re guaranteed to work with the best in the industry.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84" name="文本框 83"/>
            <p:cNvSpPr txBox="1"/>
            <p:nvPr>
              <p:custDataLst>
                <p:tags r:id="rId19"/>
              </p:custDataLst>
            </p:nvPr>
          </p:nvSpPr>
          <p:spPr>
            <a:xfrm>
              <a:off x="1463" y="3853"/>
              <a:ext cx="425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9+ Years of Expertise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With over 100,000 hours of frontline client service experience, UDF delivers professional service like no other.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85" name="文本框 84"/>
            <p:cNvSpPr txBox="1"/>
            <p:nvPr>
              <p:custDataLst>
                <p:tags r:id="rId20"/>
              </p:custDataLst>
            </p:nvPr>
          </p:nvSpPr>
          <p:spPr>
            <a:xfrm>
              <a:off x="1463" y="4707"/>
              <a:ext cx="425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Cost-Effective Reach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Connect with 30 million professionals at just 1/10th the cost of major platforms.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86" name="文本框 85"/>
            <p:cNvSpPr txBox="1"/>
            <p:nvPr>
              <p:custDataLst>
                <p:tags r:id="rId21"/>
              </p:custDataLst>
            </p:nvPr>
          </p:nvSpPr>
          <p:spPr>
            <a:xfrm>
              <a:off x="1463" y="5598"/>
              <a:ext cx="425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Unlock the Chinese Market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Access 50,000+ Chinese companies without needing to speak Chinese. UDF bridges the gap.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87" name="文本框 86"/>
            <p:cNvSpPr txBox="1"/>
            <p:nvPr>
              <p:custDataLst>
                <p:tags r:id="rId22"/>
              </p:custDataLst>
            </p:nvPr>
          </p:nvSpPr>
          <p:spPr>
            <a:xfrm>
              <a:off x="1463" y="6417"/>
              <a:ext cx="425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Boutique Marketplace Experience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UDF is like a specialized boutique, tailored to your unique business needs.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88" name="文本框 87"/>
            <p:cNvSpPr txBox="1"/>
            <p:nvPr>
              <p:custDataLst>
                <p:tags r:id="rId23"/>
              </p:custDataLst>
            </p:nvPr>
          </p:nvSpPr>
          <p:spPr>
            <a:xfrm>
              <a:off x="828" y="3854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02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89" name="文本框 88"/>
            <p:cNvSpPr txBox="1"/>
            <p:nvPr>
              <p:custDataLst>
                <p:tags r:id="rId24"/>
              </p:custDataLst>
            </p:nvPr>
          </p:nvSpPr>
          <p:spPr>
            <a:xfrm>
              <a:off x="828" y="4709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03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25"/>
              </p:custDataLst>
            </p:nvPr>
          </p:nvSpPr>
          <p:spPr>
            <a:xfrm>
              <a:off x="828" y="5600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04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91" name="文本框 90"/>
            <p:cNvSpPr txBox="1"/>
            <p:nvPr>
              <p:custDataLst>
                <p:tags r:id="rId26"/>
              </p:custDataLst>
            </p:nvPr>
          </p:nvSpPr>
          <p:spPr>
            <a:xfrm>
              <a:off x="828" y="6418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05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7"/>
              </p:custDataLst>
            </p:nvPr>
          </p:nvSpPr>
          <p:spPr>
            <a:xfrm>
              <a:off x="6271" y="3158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06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28"/>
              </p:custDataLst>
            </p:nvPr>
          </p:nvSpPr>
          <p:spPr>
            <a:xfrm>
              <a:off x="6922" y="3159"/>
              <a:ext cx="408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High-Threshold Ecosystem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Over 50% of our institutions are licensed, and our invitation-only client referral system ensures exclusivity and trust.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29"/>
              </p:custDataLst>
            </p:nvPr>
          </p:nvSpPr>
          <p:spPr>
            <a:xfrm>
              <a:off x="6922" y="3989"/>
              <a:ext cx="408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Effortless Solutions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Find, understand, and apply solutions quickly. UDF saves you time and effort.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95" name="文本框 94"/>
            <p:cNvSpPr txBox="1"/>
            <p:nvPr>
              <p:custDataLst>
                <p:tags r:id="rId30"/>
              </p:custDataLst>
            </p:nvPr>
          </p:nvSpPr>
          <p:spPr>
            <a:xfrm>
              <a:off x="6922" y="4903"/>
              <a:ext cx="408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Complete Confidentiality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We carefully select promotional materials to minimize competitor attention, keeping your business private.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96" name="文本框 95"/>
            <p:cNvSpPr txBox="1"/>
            <p:nvPr>
              <p:custDataLst>
                <p:tags r:id="rId31"/>
              </p:custDataLst>
            </p:nvPr>
          </p:nvSpPr>
          <p:spPr>
            <a:xfrm>
              <a:off x="6922" y="5866"/>
              <a:ext cx="408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Your Language, Our Priority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While English dominates online, UDF gives you the edge in Chinese. Join us and lead 90% of competitors.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97" name="文本框 96"/>
            <p:cNvSpPr txBox="1"/>
            <p:nvPr>
              <p:custDataLst>
                <p:tags r:id="rId32"/>
              </p:custDataLst>
            </p:nvPr>
          </p:nvSpPr>
          <p:spPr>
            <a:xfrm>
              <a:off x="6922" y="6733"/>
              <a:ext cx="4082" cy="783"/>
            </a:xfrm>
            <a:prstGeom prst="rect">
              <a:avLst/>
            </a:prstGeom>
            <a:noFill/>
          </p:spPr>
          <p:txBody>
            <a:bodyPr wrap="square" lIns="0" tIns="0" rIns="0" bIns="22442" rtlCol="0" anchor="ctr" anchorCtr="0">
              <a:noAutofit/>
            </a:bodyPr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200" b="1" kern="1300" dirty="0">
                  <a:solidFill>
                    <a:srgbClr val="14D663"/>
                  </a:solidFill>
                  <a:uFillTx/>
                  <a:latin typeface="Calibri" panose="020F0502020204030204" charset="0"/>
                  <a:sym typeface="+mn-ea"/>
                </a:rPr>
                <a:t>Trusted by Experts</a:t>
              </a:r>
              <a:endParaRPr lang="en-US" altLang="zh-CN" sz="1200" b="1" kern="1300" dirty="0">
                <a:solidFill>
                  <a:srgbClr val="14D663"/>
                </a:solidFill>
                <a:uFillTx/>
                <a:latin typeface="Calibri" panose="020F0502020204030204" charset="0"/>
                <a:sym typeface="+mn-ea"/>
              </a:endParaRPr>
            </a:p>
            <a:p>
              <a:pPr indent="0" algn="l" fontAlgn="ctr">
                <a:lnSpc>
                  <a:spcPct val="100000"/>
                </a:lnSpc>
                <a:spcAft>
                  <a:spcPts val="0"/>
                </a:spcAft>
              </a:pPr>
              <a:r>
                <a:rPr lang="en-US" altLang="zh-CN" sz="1000" kern="1300" dirty="0">
                  <a:solidFill>
                    <a:schemeClr val="bg1"/>
                  </a:solidFill>
                  <a:uFillTx/>
                  <a:latin typeface="Calibri" panose="020F0502020204030204" charset="0"/>
                  <a:sym typeface="+mn-ea"/>
                </a:rPr>
                <a:t>UDF is the definition of fortitude—trusted expertise for your specialized business world.</a:t>
              </a:r>
              <a:endParaRPr lang="en-US" altLang="zh-CN" sz="1000" kern="1300" dirty="0">
                <a:solidFill>
                  <a:schemeClr val="bg1"/>
                </a:solidFill>
                <a:uFillTx/>
                <a:latin typeface="Calibri" panose="020F0502020204030204" charset="0"/>
                <a:sym typeface="+mn-ea"/>
              </a:endParaRPr>
            </a:p>
          </p:txBody>
        </p:sp>
        <p:sp>
          <p:nvSpPr>
            <p:cNvPr id="98" name="文本框 97"/>
            <p:cNvSpPr txBox="1"/>
            <p:nvPr>
              <p:custDataLst>
                <p:tags r:id="rId33"/>
              </p:custDataLst>
            </p:nvPr>
          </p:nvSpPr>
          <p:spPr>
            <a:xfrm>
              <a:off x="6271" y="3989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07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99" name="文本框 98"/>
            <p:cNvSpPr txBox="1"/>
            <p:nvPr>
              <p:custDataLst>
                <p:tags r:id="rId34"/>
              </p:custDataLst>
            </p:nvPr>
          </p:nvSpPr>
          <p:spPr>
            <a:xfrm>
              <a:off x="6271" y="4905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08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100" name="文本框 99"/>
            <p:cNvSpPr txBox="1"/>
            <p:nvPr>
              <p:custDataLst>
                <p:tags r:id="rId35"/>
              </p:custDataLst>
            </p:nvPr>
          </p:nvSpPr>
          <p:spPr>
            <a:xfrm>
              <a:off x="6271" y="5869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09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  <p:sp>
          <p:nvSpPr>
            <p:cNvPr id="101" name="文本框 100"/>
            <p:cNvSpPr txBox="1"/>
            <p:nvPr>
              <p:custDataLst>
                <p:tags r:id="rId36"/>
              </p:custDataLst>
            </p:nvPr>
          </p:nvSpPr>
          <p:spPr>
            <a:xfrm>
              <a:off x="6271" y="6735"/>
              <a:ext cx="619" cy="783"/>
            </a:xfrm>
            <a:prstGeom prst="rect">
              <a:avLst/>
            </a:prstGeom>
            <a:noFill/>
          </p:spPr>
          <p:txBody>
            <a:bodyPr wrap="none" lIns="0" tIns="22442" rIns="0" bIns="0" rtlCol="0" anchor="ctr" anchorCtr="0">
              <a:noAutofit/>
            </a:bodyPr>
            <a:p>
              <a:pPr algn="ctr" fontAlgn="ctr"/>
              <a:r>
                <a:rPr lang="en-US" altLang="zh-CN" sz="1400" b="1" dirty="0">
                  <a:solidFill>
                    <a:schemeClr val="bg1"/>
                  </a:solidFill>
                  <a:latin typeface="+mj-lt"/>
                  <a:ea typeface="+mj-lt"/>
                  <a:sym typeface="+mn-ea"/>
                </a:rPr>
                <a:t>10</a:t>
              </a:r>
              <a:endParaRPr lang="en-US" altLang="zh-CN" sz="1400" b="1" dirty="0">
                <a:solidFill>
                  <a:schemeClr val="bg1"/>
                </a:solidFill>
                <a:latin typeface="+mj-lt"/>
                <a:ea typeface="+mj-lt"/>
                <a:sym typeface="+mn-ea"/>
              </a:endParaRPr>
            </a:p>
          </p:txBody>
        </p:sp>
      </p:grpSp>
      <p:pic>
        <p:nvPicPr>
          <p:cNvPr id="4" name="图片 3"/>
          <p:cNvPicPr/>
          <p:nvPr/>
        </p:nvPicPr>
        <p:blipFill>
          <a:blip r:embed="rId37">
            <a:alphaModFix amt="20000"/>
          </a:blip>
          <a:stretch>
            <a:fillRect/>
          </a:stretch>
        </p:blipFill>
        <p:spPr>
          <a:xfrm>
            <a:off x="-8255" y="0"/>
            <a:ext cx="7560310" cy="342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6080" y="1388110"/>
            <a:ext cx="6797675" cy="190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ctr" fontAlgn="auto">
              <a:lnSpc>
                <a:spcPct val="135000"/>
              </a:lnSpc>
            </a:pPr>
            <a:r>
              <a:rPr lang="en-US" altLang="zh-CN" b="1" kern="0" dirty="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The Global  Pioneering Cross-Border Business Service Infrastructure</a:t>
            </a:r>
            <a:endParaRPr lang="en-US" altLang="zh-CN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35000"/>
              </a:lnSpc>
            </a:pPr>
            <a:r>
              <a:rPr lang="en-US" altLang="zh-CN" b="1" kern="0" dirty="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Connecting cross-border business services: </a:t>
            </a:r>
            <a:endParaRPr lang="en-US" altLang="zh-CN" b="1" kern="0" dirty="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35000"/>
              </a:lnSpc>
            </a:pPr>
            <a:r>
              <a:rPr lang="en-US" altLang="zh-CN" sz="2000" b="1" kern="0" dirty="0">
                <a:solidFill>
                  <a:srgbClr val="F7B802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"Information" + "Business " + "Professionals"</a:t>
            </a:r>
            <a:endParaRPr lang="en-US" altLang="zh-CN" sz="1600" b="1" kern="0" dirty="0">
              <a:solidFill>
                <a:srgbClr val="F7B802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  <a:p>
            <a:pPr indent="0" algn="ctr" fontAlgn="auto">
              <a:lnSpc>
                <a:spcPct val="135000"/>
              </a:lnSpc>
            </a:pPr>
            <a:r>
              <a:rPr lang="en-US" altLang="zh-CN" b="1" kern="0" dirty="0">
                <a:solidFill>
                  <a:srgbClr val="F7B802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+mn-ea"/>
              </a:rPr>
              <a:t>Bridges the Perception and Trust Gap</a:t>
            </a:r>
            <a:endParaRPr lang="en-US" altLang="zh-CN" b="1" kern="0" dirty="0">
              <a:solidFill>
                <a:srgbClr val="F7B802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37835" y="1041400"/>
            <a:ext cx="17818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6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DUA-0001-2508</a:t>
            </a:r>
            <a:endParaRPr lang="en-US" altLang="zh-CN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2" name="图片 31"/>
          <p:cNvPicPr/>
          <p:nvPr/>
        </p:nvPicPr>
        <p:blipFill>
          <a:blip r:embed="rId38"/>
          <a:stretch>
            <a:fillRect/>
          </a:stretch>
        </p:blipFill>
        <p:spPr>
          <a:xfrm>
            <a:off x="1503045" y="12584430"/>
            <a:ext cx="359410" cy="252095"/>
          </a:xfrm>
          <a:prstGeom prst="rect">
            <a:avLst/>
          </a:prstGeom>
        </p:spPr>
      </p:pic>
      <p:sp>
        <p:nvSpPr>
          <p:cNvPr id="29" name="Rectangle 16"/>
          <p:cNvSpPr/>
          <p:nvPr>
            <p:custDataLst>
              <p:tags r:id="rId39"/>
            </p:custDataLst>
          </p:nvPr>
        </p:nvSpPr>
        <p:spPr bwMode="auto">
          <a:xfrm>
            <a:off x="393700" y="3020695"/>
            <a:ext cx="2656205" cy="39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p>
            <a:pPr indent="0" algn="ctr" fontAlgn="auto">
              <a:lnSpc>
                <a:spcPct val="150000"/>
              </a:lnSpc>
            </a:pPr>
            <a:r>
              <a:rPr lang="en-US" altLang="zh-CN" sz="1400" b="1" dirty="0">
                <a:solidFill>
                  <a:srgbClr val="F7B802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Bebas Neue" panose="020B0000000000000000" charset="0"/>
              </a:rPr>
              <a:t>Key Markets</a:t>
            </a:r>
            <a:r>
              <a:rPr lang="en-US" altLang="zh-CN" sz="1400" b="1" dirty="0">
                <a:solidFill>
                  <a:srgbClr val="F7B802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  <a:sym typeface="Lato Light" panose="020F0302020204030203" charset="0"/>
              </a:rPr>
              <a:t>: MENA | EU | APAC</a:t>
            </a:r>
            <a:endParaRPr lang="en-US" altLang="zh-CN" sz="1400" b="1" dirty="0">
              <a:solidFill>
                <a:srgbClr val="F7B802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Lato Light" panose="020F0302020204030203" charset="0"/>
            </a:endParaRPr>
          </a:p>
          <a:p>
            <a:pPr indent="0" algn="ctr" fontAlgn="auto">
              <a:lnSpc>
                <a:spcPct val="150000"/>
              </a:lnSpc>
            </a:pPr>
            <a:endParaRPr lang="en-US" altLang="zh-CN" sz="1400" b="1" dirty="0">
              <a:solidFill>
                <a:srgbClr val="F7B802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  <a:sym typeface="Lato Light" panose="020F0302020204030203" charset="0"/>
            </a:endParaRPr>
          </a:p>
        </p:txBody>
      </p:sp>
    </p:spTree>
    <p:custDataLst>
      <p:tags r:id="rId40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矩形 104"/>
          <p:cNvSpPr/>
          <p:nvPr/>
        </p:nvSpPr>
        <p:spPr>
          <a:xfrm>
            <a:off x="0" y="0"/>
            <a:ext cx="7559675" cy="2619375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alphaModFix amt="20000"/>
          </a:blip>
          <a:stretch>
            <a:fillRect/>
          </a:stretch>
        </p:blipFill>
        <p:spPr>
          <a:xfrm>
            <a:off x="-8255" y="0"/>
            <a:ext cx="7560310" cy="261937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879215" y="433387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4170" y="434022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51155" y="612203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52425" y="792543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365125" y="979551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8300" y="1166368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099945" y="432943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625465" y="433451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101215" y="612775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628640" y="612394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70960" y="612394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104390" y="792670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5631815" y="793178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883660" y="792734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2117090" y="980122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5644515" y="980186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3890010" y="979868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120265" y="11666855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5647690" y="1166749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3893185" y="11667490"/>
            <a:ext cx="1634400" cy="1094400"/>
          </a:xfrm>
          <a:prstGeom prst="rect">
            <a:avLst/>
          </a:prstGeom>
          <a:solidFill>
            <a:schemeClr val="tx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70840" y="4885055"/>
            <a:ext cx="157353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Strategic Supply Chain Resilience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162" name="灯片编号占位符 161"/>
          <p:cNvSpPr>
            <a:spLocks noGrp="1"/>
          </p:cNvSpPr>
          <p:nvPr>
            <p:ph type="sldNum" sz="quarter" idx="12"/>
          </p:nvPr>
        </p:nvSpPr>
        <p:spPr>
          <a:xfrm>
            <a:off x="6049645" y="12849225"/>
            <a:ext cx="1045845" cy="365125"/>
          </a:xfrm>
        </p:spPr>
        <p:txBody>
          <a:bodyPr/>
          <a:p>
            <a:r>
              <a:rPr lang="en-US" altLang="zh-CN" sz="1000" smtClean="0"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Page 1</a:t>
            </a:r>
            <a:endParaRPr lang="en-US" altLang="zh-CN" sz="1000" smtClean="0">
              <a:solidFill>
                <a:schemeClr val="tx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Page 2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46530" y="3051810"/>
            <a:ext cx="47269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Key Partner Benefits of the UDF Platform</a:t>
            </a:r>
            <a:endParaRPr lang="en-US" altLang="zh-CN" sz="20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825" y="3839210"/>
            <a:ext cx="251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588E32"/>
                </a:solidFill>
                <a:latin typeface="Calibri" panose="020F0502020204030204" charset="0"/>
                <a:cs typeface="Calibri" panose="020F0502020204030204" charset="0"/>
              </a:rPr>
              <a:t>For Enterprises</a:t>
            </a:r>
            <a:endParaRPr lang="en-US" altLang="zh-CN" b="1">
              <a:solidFill>
                <a:srgbClr val="588E3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4825" y="5658485"/>
            <a:ext cx="37280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A2C7B6"/>
                </a:solidFill>
                <a:latin typeface="Calibri" panose="020F0502020204030204" charset="0"/>
                <a:cs typeface="Calibri" panose="020F0502020204030204" charset="0"/>
              </a:rPr>
              <a:t>For Business Service Enterprises</a:t>
            </a:r>
            <a:endParaRPr lang="en-US" altLang="zh-CN" b="1">
              <a:solidFill>
                <a:srgbClr val="A2C7B6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4825" y="7449185"/>
            <a:ext cx="338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For </a:t>
            </a:r>
            <a:r>
              <a:rPr lang="en-US" altLang="zh-CN" b="1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</a:rPr>
              <a:t>Media Partners</a:t>
            </a:r>
            <a:endParaRPr lang="en-US" altLang="zh-CN" b="1">
              <a:solidFill>
                <a:srgbClr val="F7B80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825" y="9277985"/>
            <a:ext cx="46520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accent5">
                    <a:lumMod val="20000"/>
                    <a:lumOff val="80000"/>
                  </a:schemeClr>
                </a:solidFill>
                <a:latin typeface="Calibri" panose="020F0502020204030204" charset="0"/>
                <a:cs typeface="Calibri" panose="020F0502020204030204" charset="0"/>
              </a:rPr>
              <a:t>For Government, Associations, and Institutions</a:t>
            </a:r>
            <a:endParaRPr lang="en-US" altLang="zh-CN" b="1">
              <a:solidFill>
                <a:schemeClr val="accent5">
                  <a:lumMod val="20000"/>
                  <a:lumOff val="80000"/>
                </a:schemeClr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825" y="11106785"/>
            <a:ext cx="33851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4874CB"/>
                </a:solidFill>
                <a:latin typeface="Calibri" panose="020F0502020204030204" charset="0"/>
                <a:cs typeface="Calibri" panose="020F0502020204030204" charset="0"/>
              </a:rPr>
              <a:t>For AI-Related Industries</a:t>
            </a:r>
            <a:endParaRPr lang="en-US" altLang="zh-CN" b="1">
              <a:solidFill>
                <a:srgbClr val="4874CB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117090" y="4888230"/>
            <a:ext cx="161480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Global Brand Elevation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34990" y="4879340"/>
            <a:ext cx="16186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Relationship-Powered Growth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886835" y="4885690"/>
            <a:ext cx="161798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Seamless Cross-Border Expansion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4015" y="6678930"/>
            <a:ext cx="160464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Enhanced Global Brand Recognition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20265" y="6682105"/>
            <a:ext cx="161036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Service Portfolio Differentiation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38165" y="6673215"/>
            <a:ext cx="16160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Collaborative Professional Network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890010" y="6679565"/>
            <a:ext cx="162369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Cross-Border Service Expansion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7190" y="8482330"/>
            <a:ext cx="148082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Media Resource Sharing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123440" y="8485505"/>
            <a:ext cx="16313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Increased Market Share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626100" y="8476615"/>
            <a:ext cx="165671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Distinctive Competitive Advantages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93185" y="8482965"/>
            <a:ext cx="162433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Expanded Overseas Revenue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89890" y="10352405"/>
            <a:ext cx="159956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Global Brand Promotion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136140" y="10266680"/>
            <a:ext cx="159512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International Business Collaboration Opportunities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654040" y="10346690"/>
            <a:ext cx="162877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Access to High-Quality Business Audiences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905885" y="10264140"/>
            <a:ext cx="161353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Targeted Recruitment of Companies / Students / Members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93065" y="12222480"/>
            <a:ext cx="159702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Worldwide Brand Promotion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139315" y="12225655"/>
            <a:ext cx="159893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Cross-Industry AI Integration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5657215" y="12216765"/>
            <a:ext cx="1609725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Accelerated Innovation Network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909060" y="12159615"/>
            <a:ext cx="161544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defTabSz="266700">
              <a:spcBef>
                <a:spcPts val="500"/>
              </a:spcBef>
              <a:spcAft>
                <a:spcPts val="500"/>
              </a:spcAft>
            </a:pPr>
            <a:r>
              <a:rPr lang="en-US" altLang="zh-CN" sz="12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Integrated Domestic and International Services</a:t>
            </a:r>
            <a:endParaRPr lang="en-US" altLang="zh-CN" sz="12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pic>
        <p:nvPicPr>
          <p:cNvPr id="13" name="图片 12" descr="32313536313035353b32313536313034303bb9a9d3a6c1b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80" y="4447540"/>
            <a:ext cx="432000" cy="432000"/>
          </a:xfrm>
          <a:prstGeom prst="rect">
            <a:avLst/>
          </a:prstGeom>
        </p:spPr>
      </p:pic>
      <p:pic>
        <p:nvPicPr>
          <p:cNvPr id="14" name="图片 13" descr="32313534343232393b32313534343231323bc6b7c5c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1290" y="4447540"/>
            <a:ext cx="432000" cy="432000"/>
          </a:xfrm>
          <a:prstGeom prst="rect">
            <a:avLst/>
          </a:prstGeom>
        </p:spPr>
      </p:pic>
      <p:pic>
        <p:nvPicPr>
          <p:cNvPr id="76" name="图片 75" descr="32313534363130333b32313534363038373bc8abc7f2d7cab2fa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7070" y="4447540"/>
            <a:ext cx="432000" cy="432000"/>
          </a:xfrm>
          <a:prstGeom prst="rect">
            <a:avLst/>
          </a:prstGeom>
        </p:spPr>
      </p:pic>
      <p:pic>
        <p:nvPicPr>
          <p:cNvPr id="77" name="图片 76" descr="32313539383937313b32313539373831343bbacfd7f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18885" y="4447540"/>
            <a:ext cx="432000" cy="432000"/>
          </a:xfrm>
          <a:prstGeom prst="rect">
            <a:avLst/>
          </a:prstGeom>
        </p:spPr>
      </p:pic>
      <p:pic>
        <p:nvPicPr>
          <p:cNvPr id="79" name="图片 78" descr="32313539323339363b32313539323337373bb7fecef1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01290" y="6241415"/>
            <a:ext cx="432000" cy="432000"/>
          </a:xfrm>
          <a:prstGeom prst="rect">
            <a:avLst/>
          </a:prstGeom>
        </p:spPr>
      </p:pic>
      <p:pic>
        <p:nvPicPr>
          <p:cNvPr id="80" name="图片 79" descr="32313538383939353b32313538373937383bcbbcceaccdd8d5b9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97070" y="6241415"/>
            <a:ext cx="432000" cy="432000"/>
          </a:xfrm>
          <a:prstGeom prst="rect">
            <a:avLst/>
          </a:prstGeom>
        </p:spPr>
      </p:pic>
      <p:pic>
        <p:nvPicPr>
          <p:cNvPr id="81" name="图片 80" descr="32313534363233303b32313534363233383bcdc5b6d3d0add7f7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18885" y="6241415"/>
            <a:ext cx="432000" cy="432000"/>
          </a:xfrm>
          <a:prstGeom prst="rect">
            <a:avLst/>
          </a:prstGeom>
        </p:spPr>
      </p:pic>
      <p:pic>
        <p:nvPicPr>
          <p:cNvPr id="87" name="图片 86" descr="32313539323735313b32313539323733333bd4f6b3a4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97070" y="8044815"/>
            <a:ext cx="432000" cy="432000"/>
          </a:xfrm>
          <a:prstGeom prst="rect">
            <a:avLst/>
          </a:prstGeom>
        </p:spPr>
      </p:pic>
      <p:pic>
        <p:nvPicPr>
          <p:cNvPr id="92" name="图片 91" descr="32313538353535313b32313538353930373bd1a7caf5cae9bcae"/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18885" y="9923780"/>
            <a:ext cx="432000" cy="432000"/>
          </a:xfrm>
          <a:prstGeom prst="rect">
            <a:avLst/>
          </a:prstGeom>
        </p:spPr>
      </p:pic>
      <p:pic>
        <p:nvPicPr>
          <p:cNvPr id="94" name="图片 93" descr="31393935333135353b343732313234313bb5afbbc9bbfac6f7c8cb"/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701290" y="11793855"/>
            <a:ext cx="432000" cy="432000"/>
          </a:xfrm>
          <a:prstGeom prst="rect">
            <a:avLst/>
          </a:prstGeom>
        </p:spPr>
      </p:pic>
      <p:pic>
        <p:nvPicPr>
          <p:cNvPr id="96" name="图片 95" descr="32313535353439353b32313535353530343bcdf8c2e7"/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318885" y="11793855"/>
            <a:ext cx="432000" cy="432000"/>
          </a:xfrm>
          <a:prstGeom prst="rect">
            <a:avLst/>
          </a:prstGeom>
        </p:spPr>
      </p:pic>
      <p:pic>
        <p:nvPicPr>
          <p:cNvPr id="15" name="图片 14" descr="32313533393330363b32313533383836313bc8abc7f2b7fecef1"/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06780" y="11784965"/>
            <a:ext cx="432000" cy="432000"/>
          </a:xfrm>
          <a:prstGeom prst="rect">
            <a:avLst/>
          </a:prstGeom>
        </p:spPr>
      </p:pic>
      <p:pic>
        <p:nvPicPr>
          <p:cNvPr id="16" name="图片 15" descr="32313537363937303b32313537363936303bb7fecef1"/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497070" y="11784965"/>
            <a:ext cx="432000" cy="432000"/>
          </a:xfrm>
          <a:prstGeom prst="rect">
            <a:avLst/>
          </a:prstGeom>
        </p:spPr>
      </p:pic>
      <p:pic>
        <p:nvPicPr>
          <p:cNvPr id="17" name="图片 16" descr="32313534313037363b32313534313036303bbacfd7f7"/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701290" y="9930130"/>
            <a:ext cx="432000" cy="432000"/>
          </a:xfrm>
          <a:prstGeom prst="rect">
            <a:avLst/>
          </a:prstGeom>
        </p:spPr>
      </p:pic>
      <p:pic>
        <p:nvPicPr>
          <p:cNvPr id="64" name="图片 63" descr="32313536343030303b32313536343030323bc4bfb1eabfcdbba7"/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06780" y="9939020"/>
            <a:ext cx="432000" cy="432000"/>
          </a:xfrm>
          <a:prstGeom prst="rect">
            <a:avLst/>
          </a:prstGeom>
        </p:spPr>
      </p:pic>
      <p:pic>
        <p:nvPicPr>
          <p:cNvPr id="67" name="图片 66" descr="32313535373930353b32313535373839333bd5d0c4bcd5d0c6b8b7c5b4f3beb5"/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497070" y="9890760"/>
            <a:ext cx="432000" cy="432000"/>
          </a:xfrm>
          <a:prstGeom prst="rect">
            <a:avLst/>
          </a:prstGeom>
        </p:spPr>
      </p:pic>
      <p:pic>
        <p:nvPicPr>
          <p:cNvPr id="26" name="图片 25" descr="333438303937303b333438313335343bd3c5cac6"/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6318885" y="8053705"/>
            <a:ext cx="432000" cy="432000"/>
          </a:xfrm>
          <a:prstGeom prst="rect">
            <a:avLst/>
          </a:prstGeom>
        </p:spPr>
      </p:pic>
      <p:pic>
        <p:nvPicPr>
          <p:cNvPr id="29" name="图片 28" descr="32303236363432323b32303236383837353bcad0b3a1"/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701290" y="8051165"/>
            <a:ext cx="432000" cy="432000"/>
          </a:xfrm>
          <a:prstGeom prst="rect">
            <a:avLst/>
          </a:prstGeom>
        </p:spPr>
      </p:pic>
      <p:pic>
        <p:nvPicPr>
          <p:cNvPr id="30" name="图片 29" descr="343435383034383b343532353734343bc3bdcce5b2c9b7c3"/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06780" y="8053705"/>
            <a:ext cx="432000" cy="432000"/>
          </a:xfrm>
          <a:prstGeom prst="rect">
            <a:avLst/>
          </a:prstGeom>
        </p:spPr>
      </p:pic>
      <p:pic>
        <p:nvPicPr>
          <p:cNvPr id="31" name="图片 30" descr="3b32313538313035353bb9fabccac9cccef1"/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901700" y="6247130"/>
            <a:ext cx="432000" cy="43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06780" y="882015"/>
            <a:ext cx="5844540" cy="1462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20000"/>
              </a:lnSpc>
              <a:spcAft>
                <a:spcPts val="1200"/>
              </a:spcAft>
            </a:pPr>
            <a:r>
              <a:rPr lang="en-US" altLang="zh-CN" sz="2400">
                <a:solidFill>
                  <a:srgbClr val="14D663"/>
                </a:solidFill>
                <a:latin typeface="Calibri" panose="020F0502020204030204" charset="0"/>
                <a:cs typeface="Calibri" panose="020F0502020204030204" charset="0"/>
              </a:rPr>
              <a:t>UDF Exclusively for Cross-Border Institutions</a:t>
            </a:r>
            <a:r>
              <a:rPr lang="en-US" altLang="zh-CN" sz="24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altLang="zh-CN" sz="24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ct val="90000"/>
              </a:lnSpc>
            </a:pPr>
            <a:r>
              <a:rPr lang="en-US" altLang="zh-CN" sz="2800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</a:rPr>
              <a:t>Deep Connections. Deeper Trust. Global Reach.</a:t>
            </a:r>
            <a:endParaRPr lang="en-US" altLang="zh-CN" sz="2800">
              <a:solidFill>
                <a:srgbClr val="F7B80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8" name="图片 7" descr="金色logo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04825" y="217170"/>
            <a:ext cx="1080000" cy="665011"/>
          </a:xfrm>
          <a:prstGeom prst="rect">
            <a:avLst/>
          </a:prstGeom>
        </p:spPr>
      </p:pic>
    </p:spTree>
    <p:custDataLst>
      <p:tags r:id="rId4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/>
        </p:nvPicPr>
        <p:blipFill>
          <a:blip r:embed="rId1">
            <a:alphaModFix amt="20000"/>
          </a:blip>
          <a:srcRect b="40743"/>
          <a:stretch>
            <a:fillRect/>
          </a:stretch>
        </p:blipFill>
        <p:spPr>
          <a:xfrm>
            <a:off x="-635" y="1300480"/>
            <a:ext cx="7560310" cy="2880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351155" y="3230880"/>
            <a:ext cx="3357245" cy="619125"/>
          </a:xfrm>
          <a:prstGeom prst="roundRect">
            <a:avLst/>
          </a:prstGeom>
          <a:gradFill>
            <a:gsLst>
              <a:gs pos="4000">
                <a:srgbClr val="51361D"/>
              </a:gs>
              <a:gs pos="100000">
                <a:srgbClr val="B6945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6" name="图片 85" descr="bj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-9161"/>
          <a:stretch>
            <a:fillRect/>
          </a:stretch>
        </p:blipFill>
        <p:spPr>
          <a:xfrm flipH="1">
            <a:off x="3784600" y="1513205"/>
            <a:ext cx="3563620" cy="2686685"/>
          </a:xfrm>
          <a:prstGeom prst="rect">
            <a:avLst/>
          </a:prstGeom>
        </p:spPr>
      </p:pic>
      <p:sp>
        <p:nvSpPr>
          <p:cNvPr id="3" name="灯片编号占位符 161"/>
          <p:cNvSpPr>
            <a:spLocks noGrp="1"/>
          </p:cNvSpPr>
          <p:nvPr/>
        </p:nvSpPr>
        <p:spPr>
          <a:xfrm>
            <a:off x="6049645" y="12861925"/>
            <a:ext cx="104584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756285" rtl="0" eaLnBrk="1" latinLnBrk="0" hangingPunct="1">
              <a:defRPr sz="82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782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28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411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93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76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22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6045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870" algn="l" defTabSz="756285" rtl="0" eaLnBrk="1" latinLnBrk="0" hangingPunct="1">
              <a:defRPr sz="14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0" smtClean="0">
                <a:solidFill>
                  <a:schemeClr val="bg1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Page 3</a:t>
            </a:r>
            <a:endParaRPr lang="en-US" altLang="zh-CN" sz="1000" smtClean="0">
              <a:solidFill>
                <a:schemeClr val="bg1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sp>
        <p:nvSpPr>
          <p:cNvPr id="70" name="文本框 69"/>
          <p:cNvSpPr txBox="1"/>
          <p:nvPr>
            <p:custDataLst>
              <p:tags r:id="rId4"/>
            </p:custDataLst>
          </p:nvPr>
        </p:nvSpPr>
        <p:spPr>
          <a:xfrm>
            <a:off x="456565" y="448945"/>
            <a:ext cx="665734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1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Our</a:t>
            </a:r>
            <a:r>
              <a:rPr lang="zh-CN" altLang="en-US" sz="21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Service</a:t>
            </a:r>
            <a:endParaRPr lang="en-US" altLang="zh-CN" sz="9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170045" y="9465310"/>
            <a:ext cx="2877820" cy="467995"/>
          </a:xfrm>
          <a:prstGeom prst="roundRect">
            <a:avLst/>
          </a:prstGeom>
          <a:solidFill>
            <a:srgbClr val="588E3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517390" y="9452610"/>
            <a:ext cx="239141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Norwegian Investment Fund Collaboration for Chinese Clients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168775" y="9462135"/>
            <a:ext cx="2879725" cy="1792605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588E32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43070" y="9969500"/>
            <a:ext cx="2736215" cy="118173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Strategic outreach helped build valuable partnerships with Chinese clients. Expanded business opportunities through personalized communication, establishing long-term relationships in the Chinese market.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88950" y="9640570"/>
            <a:ext cx="2999740" cy="467995"/>
          </a:xfrm>
          <a:prstGeom prst="roundRect">
            <a:avLst/>
          </a:prstGeom>
          <a:solidFill>
            <a:srgbClr val="2E54A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98805" y="9643110"/>
            <a:ext cx="2842895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Content Marketing for an Abu Dhabi Financial Services Firm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87680" y="9637395"/>
            <a:ext cx="3011805" cy="1582420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2E54A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805" y="10154285"/>
            <a:ext cx="2736215" cy="9000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High-quality bilingual content increased brand visibility and client engagement across local and global markets, strengthening the firm's presence in key regions.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106545" y="7540625"/>
            <a:ext cx="2872740" cy="460375"/>
          </a:xfrm>
          <a:prstGeom prst="roundRect">
            <a:avLst/>
          </a:prstGeom>
          <a:solidFill>
            <a:srgbClr val="202C4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4412615" y="7535545"/>
            <a:ext cx="239141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2025 AIM Congress 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Communication &amp; Promotion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4105275" y="7537450"/>
            <a:ext cx="2879725" cy="1695450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202C4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191000" y="8010525"/>
            <a:ext cx="2788285" cy="122237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As an official  media partner, UDF Platform fuels AIM Congress with cutting-edge content marketing and brand amplification, turning conference breakthroughs into business momentum for the right audience.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4060190" y="4956810"/>
            <a:ext cx="2877820" cy="467995"/>
          </a:xfrm>
          <a:prstGeom prst="roundRect">
            <a:avLst/>
          </a:prstGeom>
          <a:solidFill>
            <a:srgbClr val="8D8FB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4296410" y="4933950"/>
            <a:ext cx="2502535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Business Expansion in Asia-Pacific for a Saudi Arabia Agricultural Group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4058920" y="4953635"/>
            <a:ext cx="2879725" cy="2205990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8D8F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191000" y="5451475"/>
            <a:ext cx="2700020" cy="158369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Developed a strong bilingual(Chinese and English) online presence and enhanced brand image. Successfully ran Chinese social media marketing campaigns, streamlined supply chain management, negotiated contracts, and provided comprehensive day-to-day business support.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487680" y="7458075"/>
            <a:ext cx="3011170" cy="467995"/>
          </a:xfrm>
          <a:prstGeom prst="roundRect">
            <a:avLst/>
          </a:prstGeom>
          <a:solidFill>
            <a:srgbClr val="A2C7B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760095" y="7458075"/>
            <a:ext cx="239141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Digital Marketing for a German Higher Education Training Program</a:t>
            </a:r>
            <a:endParaRPr lang="en-US" altLang="zh-CN" sz="1200" b="1" u="sng">
              <a:solidFill>
                <a:schemeClr val="tx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486410" y="7454900"/>
            <a:ext cx="3013075" cy="1778635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A2C7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1185" y="7956550"/>
            <a:ext cx="2787015" cy="119062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Successfully boosted brand recognition with bilingual marketing strategies, attracting English and Chinese-speaking students. Strengthened presence in the education sector with targeted campaigns.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486410" y="5047615"/>
            <a:ext cx="3061335" cy="467995"/>
          </a:xfrm>
          <a:prstGeom prst="roundRect">
            <a:avLst/>
          </a:prstGeom>
          <a:solidFill>
            <a:srgbClr val="007F5C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62305" y="5057775"/>
            <a:ext cx="239141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ctr"/>
            <a:r>
              <a:rPr lang="en-US" altLang="zh-CN" sz="1200" b="1" u="sng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Emerging Market Expansion for a Qatar Energy Group</a:t>
            </a:r>
            <a:endParaRPr lang="en-US" altLang="zh-CN" sz="1200" b="1" u="sng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476250" y="5044440"/>
            <a:ext cx="3082290" cy="2012315"/>
          </a:xfrm>
          <a:prstGeom prst="roundRect">
            <a:avLst>
              <a:gd name="adj" fmla="val 5053"/>
            </a:avLst>
          </a:prstGeom>
          <a:noFill/>
          <a:ln w="25400">
            <a:solidFill>
              <a:srgbClr val="007F5C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>
              <a:solidFill>
                <a:schemeClr val="bg1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8005" y="5567045"/>
            <a:ext cx="2846070" cy="14109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fontAlgn="auto">
              <a:lnSpc>
                <a:spcPct val="130000"/>
              </a:lnSpc>
            </a:pPr>
            <a:r>
              <a:rPr lang="en-US" altLang="zh-CN" sz="1100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Promoted brand awareness through targeted campaigns and expanded partnership channels. Managed government relations, coordinated supplier networks, and operated a remote business center offering trilingual (Chinese, Arabic, English) support.</a:t>
            </a:r>
            <a:endParaRPr lang="en-US" altLang="zh-CN" sz="110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50545" y="11746865"/>
            <a:ext cx="6149340" cy="10648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noAutofit/>
          </a:bodyPr>
          <a:p>
            <a:pPr indent="0" fontAlgn="auto">
              <a:lnSpc>
                <a:spcPct val="125000"/>
              </a:lnSpc>
            </a:pPr>
            <a:endParaRPr lang="en-US" altLang="zh-CN" sz="16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6" name="图片 5" descr="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5" y="11901805"/>
            <a:ext cx="720000" cy="720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6060" y="12062460"/>
            <a:ext cx="1780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Cooperation </a:t>
            </a: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Consultation</a:t>
            </a: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09650" y="11980545"/>
            <a:ext cx="3503295" cy="641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25000"/>
              </a:lnSpc>
            </a:pP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BD@u-sharing.com</a:t>
            </a: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indent="0" fontAlgn="auto">
              <a:lnSpc>
                <a:spcPct val="125000"/>
              </a:lnSpc>
            </a:pPr>
            <a:r>
              <a:rPr lang="en-US" altLang="zh-CN" sz="14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https://www.udfspace.com/</a:t>
            </a:r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altLang="zh-CN" sz="1400" b="1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961005" y="11588115"/>
            <a:ext cx="1320165" cy="35242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Contact Us  </a:t>
            </a:r>
            <a:endParaRPr lang="zh-CN" altLang="en-US"/>
          </a:p>
        </p:txBody>
      </p:sp>
      <p:pic>
        <p:nvPicPr>
          <p:cNvPr id="10" name="图片 9" descr="32313537353438383b32313537353438363bd3cacfe4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5020" y="12061190"/>
            <a:ext cx="216000" cy="216000"/>
          </a:xfrm>
          <a:prstGeom prst="rect">
            <a:avLst/>
          </a:prstGeom>
        </p:spPr>
      </p:pic>
      <p:pic>
        <p:nvPicPr>
          <p:cNvPr id="13" name="图片 12" descr="343435383139353b333635363535343bcdf8c2e7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5020" y="12360910"/>
            <a:ext cx="216000" cy="216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455295" y="847090"/>
            <a:ext cx="6657340" cy="481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0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Online Store, </a:t>
            </a:r>
            <a:r>
              <a:rPr lang="en-US" altLang="zh-CN" sz="9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Roadshow Hall, Brand Promotion, Digital Marketing,</a:t>
            </a:r>
            <a:endParaRPr lang="en-US" altLang="zh-CN" sz="9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  <a:p>
            <a:pPr algn="ctr"/>
            <a:r>
              <a:rPr lang="en-US" altLang="zh-CN" sz="900" b="1">
                <a:solidFill>
                  <a:schemeClr val="bg1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Key Partner Outreach, Tailored Consulting, etc..</a:t>
            </a:r>
            <a:endParaRPr lang="en-US" altLang="zh-CN" sz="9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403225" y="4377690"/>
            <a:ext cx="389318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1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Cases of Specific Service</a:t>
            </a:r>
            <a:r>
              <a:rPr lang="en-US" altLang="zh-CN" sz="2100" b="1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</a:t>
            </a:r>
            <a:endParaRPr lang="en-US" altLang="zh-CN" sz="2100" b="1">
              <a:solidFill>
                <a:schemeClr val="bg1"/>
              </a:solidFill>
              <a:uFillTx/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59" name="文本框 58" descr="7b0a2020202022776f7264617274223a2022220a7d0a"/>
          <p:cNvSpPr txBox="1"/>
          <p:nvPr/>
        </p:nvSpPr>
        <p:spPr>
          <a:xfrm>
            <a:off x="205740" y="1400175"/>
            <a:ext cx="14400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32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B</a:t>
            </a:r>
            <a:r>
              <a:rPr lang="zh-CN" altLang="en-US" sz="20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randing</a:t>
            </a:r>
            <a:endParaRPr lang="zh-CN" altLang="en-US" sz="2000" b="1">
              <a:solidFill>
                <a:srgbClr val="588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205740" y="1950720"/>
            <a:ext cx="14400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32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C</a:t>
            </a:r>
            <a:r>
              <a:rPr lang="zh-CN" altLang="en-US" sz="20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hannels</a:t>
            </a:r>
            <a:endParaRPr lang="zh-CN" altLang="en-US" sz="2000" b="1">
              <a:solidFill>
                <a:srgbClr val="588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05740" y="2537460"/>
            <a:ext cx="1440000" cy="5400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32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C</a:t>
            </a:r>
            <a:r>
              <a:rPr lang="zh-CN" altLang="en-US" sz="2000" b="1">
                <a:solidFill>
                  <a:srgbClr val="588E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  <a:cs typeface="Calibri" panose="020F0502020204030204" charset="0"/>
                <a:sym typeface="+mn-ea"/>
              </a:rPr>
              <a:t>lient</a:t>
            </a:r>
            <a:endParaRPr lang="zh-CN" altLang="en-US" sz="2000" b="1">
              <a:solidFill>
                <a:srgbClr val="588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1369060" y="1464945"/>
            <a:ext cx="2141220" cy="499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Boost Brand Awareness &amp; Trust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Build Competitive Moat</a:t>
            </a:r>
            <a:endParaRPr lang="en-US" altLang="zh-CN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1369060" y="2044065"/>
            <a:ext cx="2253615" cy="499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Expand Core Business Channels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Deepen Regional Market Penetration</a:t>
            </a:r>
            <a:endParaRPr lang="en-US" altLang="zh-CN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1369060" y="2616835"/>
            <a:ext cx="2176780" cy="499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High-value Client Conversion</a:t>
            </a:r>
            <a:endParaRPr lang="zh-CN" altLang="en-US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fontAlgn="auto">
              <a:lnSpc>
                <a:spcPct val="120000"/>
              </a:lnSpc>
              <a:spcAft>
                <a:spcPts val="300"/>
              </a:spcAft>
            </a:pP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  <a:sym typeface="Wingdings" panose="05000000000000000000" charset="0"/>
              </a:rPr>
              <a:t> </a:t>
            </a:r>
            <a:r>
              <a:rPr lang="en-US" altLang="zh-CN" sz="100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Localized Service Network</a:t>
            </a:r>
            <a:endParaRPr lang="en-US" altLang="zh-CN" sz="100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77" name="组合 76"/>
          <p:cNvGrpSpPr>
            <a:grpSpLocks noChangeAspect="1"/>
          </p:cNvGrpSpPr>
          <p:nvPr/>
        </p:nvGrpSpPr>
        <p:grpSpPr>
          <a:xfrm>
            <a:off x="3991610" y="1624330"/>
            <a:ext cx="3168650" cy="1503624"/>
            <a:chOff x="6392" y="2252"/>
            <a:chExt cx="5318" cy="2599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92" y="2252"/>
              <a:ext cx="5166" cy="2599"/>
            </a:xfrm>
            <a:prstGeom prst="rect">
              <a:avLst/>
            </a:prstGeom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955" y="2252"/>
              <a:ext cx="570" cy="282"/>
            </a:xfrm>
            <a:prstGeom prst="rect">
              <a:avLst/>
            </a:prstGeom>
          </p:spPr>
        </p:pic>
        <p:pic>
          <p:nvPicPr>
            <p:cNvPr id="69" name="图片 68"/>
            <p:cNvPicPr>
              <a:picLocks noChangeAspect="1"/>
            </p:cNvPicPr>
            <p:nvPr/>
          </p:nvPicPr>
          <p:blipFill>
            <a:blip r:embed="rId14"/>
            <a:srcRect b="17532"/>
            <a:stretch>
              <a:fillRect/>
            </a:stretch>
          </p:blipFill>
          <p:spPr>
            <a:xfrm>
              <a:off x="10534" y="2599"/>
              <a:ext cx="964" cy="635"/>
            </a:xfrm>
            <a:prstGeom prst="rect">
              <a:avLst/>
            </a:prstGeom>
          </p:spPr>
        </p:pic>
        <p:pic>
          <p:nvPicPr>
            <p:cNvPr id="71" name="图片 7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551" y="3274"/>
              <a:ext cx="570" cy="120"/>
            </a:xfrm>
            <a:prstGeom prst="rect">
              <a:avLst/>
            </a:prstGeom>
          </p:spPr>
        </p:pic>
        <p:sp>
          <p:nvSpPr>
            <p:cNvPr id="73" name="文本框 72"/>
            <p:cNvSpPr txBox="1"/>
            <p:nvPr/>
          </p:nvSpPr>
          <p:spPr>
            <a:xfrm>
              <a:off x="10438" y="3207"/>
              <a:ext cx="1272" cy="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" spc="-10">
                  <a:solidFill>
                    <a:srgbClr val="7030A0"/>
                  </a:solidFill>
                  <a:uFillTx/>
                </a:rPr>
                <a:t>UAE Financial Services</a:t>
              </a:r>
              <a:endParaRPr lang="en-US" altLang="zh-CN" sz="360" spc="-10">
                <a:solidFill>
                  <a:srgbClr val="7030A0"/>
                </a:solidFill>
                <a:uFillTx/>
              </a:endParaRPr>
            </a:p>
          </p:txBody>
        </p:sp>
        <p:pic>
          <p:nvPicPr>
            <p:cNvPr id="74" name="图片 73"/>
            <p:cNvPicPr>
              <a:picLocks noChangeAspect="1"/>
            </p:cNvPicPr>
            <p:nvPr/>
          </p:nvPicPr>
          <p:blipFill>
            <a:blip r:embed="rId15"/>
            <a:srcRect b="17532"/>
            <a:stretch>
              <a:fillRect/>
            </a:stretch>
          </p:blipFill>
          <p:spPr>
            <a:xfrm>
              <a:off x="7519" y="2599"/>
              <a:ext cx="964" cy="635"/>
            </a:xfrm>
            <a:prstGeom prst="rect">
              <a:avLst/>
            </a:prstGeom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19" y="3234"/>
              <a:ext cx="928" cy="204"/>
            </a:xfrm>
            <a:prstGeom prst="rect">
              <a:avLst/>
            </a:prstGeom>
          </p:spPr>
        </p:pic>
        <p:sp>
          <p:nvSpPr>
            <p:cNvPr id="76" name="文本框 75"/>
            <p:cNvSpPr txBox="1"/>
            <p:nvPr/>
          </p:nvSpPr>
          <p:spPr>
            <a:xfrm>
              <a:off x="7419" y="3234"/>
              <a:ext cx="1020" cy="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" spc="-10">
                  <a:solidFill>
                    <a:srgbClr val="7030A0"/>
                  </a:solidFill>
                  <a:uFillTx/>
                </a:rPr>
                <a:t>HK Financial Services</a:t>
              </a:r>
              <a:endParaRPr lang="en-US" altLang="zh-CN" sz="360" spc="-10">
                <a:solidFill>
                  <a:srgbClr val="7030A0"/>
                </a:solidFill>
                <a:uFillTx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327660" y="2038350"/>
            <a:ext cx="2995930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25755" y="2614295"/>
            <a:ext cx="2995930" cy="0"/>
          </a:xfrm>
          <a:prstGeom prst="line">
            <a:avLst/>
          </a:prstGeom>
          <a:ln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403225" y="3215640"/>
            <a:ext cx="3305810" cy="535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ts val="2080"/>
              </a:lnSpc>
            </a:pPr>
            <a:r>
              <a:rPr lang="en-US" altLang="zh-CN" sz="1400" b="1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</a:rPr>
              <a:t>Beyond Time and Cost Savings</a:t>
            </a:r>
            <a:endParaRPr lang="en-US" altLang="zh-CN" sz="1400" b="1">
              <a:solidFill>
                <a:srgbClr val="F7B802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indent="0" algn="ctr" fontAlgn="auto">
              <a:lnSpc>
                <a:spcPts val="2080"/>
              </a:lnSpc>
            </a:pPr>
            <a:r>
              <a:rPr lang="en-US" altLang="zh-CN" sz="1400" b="1">
                <a:solidFill>
                  <a:srgbClr val="F7B802"/>
                </a:solidFill>
                <a:latin typeface="Calibri" panose="020F0502020204030204" charset="0"/>
                <a:cs typeface="Calibri" panose="020F0502020204030204" charset="0"/>
              </a:rPr>
              <a:t>Ensuring Confidentiality and Compliance</a:t>
            </a:r>
            <a:endParaRPr lang="en-US" altLang="zh-CN" sz="1400" b="1">
              <a:solidFill>
                <a:srgbClr val="F7B80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  <p:custDataLst>
      <p:tags r:id="rId1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TABLE_ENDDRAG_ORIGIN_RECT" val="453*212"/>
  <p:tag name="TABLE_ENDDRAG_RECT" val="73*101*453*212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</p:tagLst>
</file>

<file path=ppt/tags/tag66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i*1_4"/>
  <p:tag name="KSO_WM_TEMPLATE_CATEGORY" val="diagram"/>
  <p:tag name="KSO_WM_TEMPLATE_INDEX" val="20235154"/>
  <p:tag name="KSO_WM_UNIT_LAYERLEVEL" val="1_1"/>
  <p:tag name="KSO_WM_TAG_VERSION" val="3.0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solid&quot;:{&quot;brightness&quot;:0.6000000238418579,&quot;colorType&quot;:1,&quot;foreColorIndex&quot;:5,&quot;transparency&quot;:0.8999999761581421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5"/>
  <p:tag name="KSO_WM_UNIT_TEXT_FILL_FORE_SCHEMECOLOR_INDEX" val="1"/>
  <p:tag name="KSO_WM_UNIT_TEXT_FILL_TYPE" val="1"/>
  <p:tag name="KSO_WM_UNIT_LINE_FORE_SCHEMECOLOR_INDEX_BRIGHTNESS" val="0"/>
  <p:tag name="KSO_WM_UNIT_LINE_FILL_TYPE" val="2"/>
  <p:tag name="KSO_WM_UNIT_USESOURCEFORMAT_APPLY" val="1"/>
  <p:tag name="KSO_WM_DIAGRAM_USE_COLOR_VALUE" val="{&quot;color_scheme&quot;:1,&quot;color_type&quot;:1,&quot;theme_color_indexes&quot;:[]}"/>
</p:tagLst>
</file>

<file path=ppt/tags/tag67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i*1_1"/>
  <p:tag name="KSO_WM_TEMPLATE_CATEGORY" val="diagram"/>
  <p:tag name="KSO_WM_TEMPLATE_INDEX" val="20235154"/>
  <p:tag name="KSO_WM_UNIT_LAYERLEVEL" val="1_1"/>
  <p:tag name="KSO_WM_TAG_VERSION" val="3.0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solid&quot;:{&quot;brightness&quot;:0.6000000238418579,&quot;colorType&quot;:1,&quot;foreColorIndex&quot;:5,&quot;transparency&quot;:0.8999999761581421},&quot;type&quot;:1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.6"/>
  <p:tag name="KSO_WM_UNIT_LINE_FORE_SCHEMECOLOR_INDEX" val="5"/>
  <p:tag name="KSO_WM_UNIT_LINE_FORE_SCHEMECOLOR_INDEX_BRIGHTNESS" val="0"/>
  <p:tag name="KSO_WM_UNIT_LINE_FILL_TYPE" val="2"/>
  <p:tag name="KSO_WM_UNIT_TEXT_FILL_FORE_SCHEMECOLOR_INDEX_BRIGHTNESS" val="0.15"/>
  <p:tag name="KSO_WM_UNIT_TEXT_FILL_FORE_SCHEMECOLOR_INDEX" val="13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68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i*1_3"/>
  <p:tag name="KSO_WM_TEMPLATE_CATEGORY" val="diagram"/>
  <p:tag name="KSO_WM_TEMPLATE_INDEX" val="20235154"/>
  <p:tag name="KSO_WM_UNIT_LAYERLEVEL" val="1_1"/>
  <p:tag name="KSO_WM_TAG_VERSION" val="3.0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gradient&quot;:[{&quot;brightness&quot;:-0.5,&quot;colorType&quot;:1,&quot;foreColorIndex&quot;:5,&quot;pos&quot;:0,&quot;transparency&quot;:0.6800000071525574},{&quot;brightness&quot;:-0.5,&quot;colorType&quot;:1,&quot;foreColorIndex&quot;:5,&quot;pos&quot;:0.8299999833106995,&quot;transparency&quot;:1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69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i*1_2"/>
  <p:tag name="KSO_WM_TEMPLATE_CATEGORY" val="diagram"/>
  <p:tag name="KSO_WM_TEMPLATE_INDEX" val="20235154"/>
  <p:tag name="KSO_WM_UNIT_LAYERLEVEL" val="1_1"/>
  <p:tag name="KSO_WM_TAG_VERSION" val="3.0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solid&quot;:{&quot;brightness&quot;:0,&quot;colorType&quot;:1,&quot;foreColorIndex&quot;:5,&quot;transparency&quot;:0.4699999988079071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1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71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1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2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2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3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3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3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4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4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4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5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5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2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2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3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3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4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4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5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5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6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6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6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6_1"/>
  <p:tag name="KSO_WM_DIAGRAM_VERSION" val="3"/>
  <p:tag name="KSO_WM_DIAGRAM_COLOR_TRICK" val="1"/>
  <p:tag name="KSO_WM_DIAGRAM_COLOR_TEXT_CAN_REMOVE" val="n"/>
  <p:tag name="KSO_WM_UNIT_VALUE" val="44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7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7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8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8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9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9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f*1_10_1"/>
  <p:tag name="KSO_WM_TEMPLATE_CATEGORY" val="diagram"/>
  <p:tag name="KSO_WM_TEMPLATE_INDEX" val="20235154"/>
  <p:tag name="KSO_WM_UNIT_LAYERLEVEL" val="1_1_1"/>
  <p:tag name="KSO_WM_TAG_VERSION" val="3.0"/>
  <p:tag name="KSO_WM_UNIT_SUBTYPE" val="a"/>
  <p:tag name="KSO_WM_UNIT_TEXT_LAYER_COUNT" val="1"/>
  <p:tag name="KSO_WM_UNIT_NOCLEAR" val="0"/>
  <p:tag name="KSO_WM_DIAGRAM_GROUP_CODE" val="l1-1"/>
  <p:tag name="KSO_WM_UNIT_TYPE" val="l_h_f"/>
  <p:tag name="KSO_WM_UNIT_INDEX" val="1_10_1"/>
  <p:tag name="KSO_WM_DIAGRAM_VERSION" val="3"/>
  <p:tag name="KSO_WM_DIAGRAM_COLOR_TRICK" val="1"/>
  <p:tag name="KSO_WM_DIAGRAM_COLOR_TEXT_CAN_REMOVE" val="n"/>
  <p:tag name="KSO_WM_UNIT_TEXT_TYPE" val="1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PRESET_TEXT" val="单击此处添加正文，文字是您思想的提炼，请言简意赅的阐述您的观点。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7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7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8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8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9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9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DIAGRAM_VIRTUALLY_FRAME" val="{&quot;height&quot;:515.7325863212843,&quot;left&quot;:31.3,&quot;top&quot;:130.83953966296752,&quot;width&quot;:532.5643307086614}"/>
  <p:tag name="KSO_WM_UNIT_HIGHLIGHT" val="0"/>
  <p:tag name="KSO_WM_UNIT_COMPATIBLE" val="0"/>
  <p:tag name="KSO_WM_UNIT_DIAGRAM_ISNUMVISUAL" val="0"/>
  <p:tag name="KSO_WM_UNIT_DIAGRAM_ISREFERUNIT" val="0"/>
  <p:tag name="KSO_WM_UNIT_ID" val="diagram20235154_9*l_h_i*1_10_1"/>
  <p:tag name="KSO_WM_TEMPLATE_CATEGORY" val="diagram"/>
  <p:tag name="KSO_WM_TEMPLATE_INDEX" val="20235154"/>
  <p:tag name="KSO_WM_UNIT_LAYERLEVEL" val="1_1_1"/>
  <p:tag name="KSO_WM_TAG_VERSION" val="3.0"/>
  <p:tag name="KSO_WM_DIAGRAM_GROUP_CODE" val="l1-1"/>
  <p:tag name="KSO_WM_UNIT_SUBTYPE" val="d"/>
  <p:tag name="KSO_WM_UNIT_TYPE" val="l_h_i"/>
  <p:tag name="KSO_WM_UNIT_INDEX" val="1_10_1"/>
  <p:tag name="KSO_WM_DIAGRAM_VERSION" val="3"/>
  <p:tag name="KSO_WM_DIAGRAM_COLOR_TRICK" val="1"/>
  <p:tag name="KSO_WM_DIAGRAM_COLOR_TEXT_CAN_REMOVE" val="n"/>
  <p:tag name="KSO_WM_DIAGRAM_MAX_ITEMCNT" val="12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gradient&quot;:[{&quot;brightness&quot;:0,&quot;colorType&quot;:1,&quot;foreColorIndex&quot;:5,&quot;pos&quot;:0,&quot;transparency&quot;:0.5},{&quot;brightness&quot;:0,&quot;colorType&quot;:1,&quot;foreColorIndex&quot;:5,&quot;pos&quot;:0.9399999976158142,&quot;transparency&quot;:0.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TEXT_FILL_FORE_SCHEMECOLOR_INDEX" val="3"/>
  <p:tag name="KSO_WM_UNIT_TEXT_FILL_TYPE" val="3"/>
  <p:tag name="KSO_WM_UNIT_USESOURCEFORMAT_APPLY" val="1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6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46673],&quot;65&quot;:[20205081],&quot;70&quot;:[3321642,3312102]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61040,21544212,21546087,21597814,21546247,21592377,21587978,21546238,17424513,21586096,21563090,20258060,21592733,21556364,21541060,21548093,21558425,21585907,21593362,4721241,21557376,21555504,21538861,21576960,3481354,20268875,4525744],&quot;65&quot;:[20205081]}"/>
</p:tagLst>
</file>

<file path=ppt/tags/tag9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40479640_1*i*2"/>
  <p:tag name="KSO_WM_TEMPLATE_CATEGORY" val="custom"/>
  <p:tag name="KSO_WM_TEMPLATE_INDEX" val="40479640"/>
  <p:tag name="KSO_WM_UNIT_LAYERLEVEL" val="1"/>
  <p:tag name="KSO_WM_TAG_VERSION" val="3.0"/>
  <p:tag name="KSO_WM_UNIT_PIC_EFFECT" val="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6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0&quot;:[21546673,4394496,21575486,21560919,4532781,3656554],&quot;65&quot;:[20205081],&quot;70&quot;:[3321642,3312102]}"/>
</p:tagLst>
</file>

<file path=ppt/tags/tag98.xml><?xml version="1.0" encoding="utf-8"?>
<p:tagLst xmlns:p="http://schemas.openxmlformats.org/presentationml/2006/main">
  <p:tag name="resource_record_key" val="{&quot;10&quot;:[21546673,21568816,19987086,20093111,21561040,21544212,21546087,21597814,21546247,21592377,21587978,21546238,17424513,21586096,21563090,20258060,21592733,21556364,21541060,21548093,21558425,21585907,21593362,4721241,21557376,21555504,21538861,21576960,3481354,20268875,4525744,4394496,21575486,21560919,4532781,3656554],&quot;65&quot;:[20205081],&quot;70&quot;:[3321642,3312102,3333628]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5390</Words>
  <Application>WPS 演示</Application>
  <PresentationFormat>宽屏</PresentationFormat>
  <Paragraphs>261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Calibri</vt:lpstr>
      <vt:lpstr>微软雅黑</vt:lpstr>
      <vt:lpstr>Segoe UI</vt:lpstr>
      <vt:lpstr>Bebas Neue</vt:lpstr>
      <vt:lpstr>Verdana</vt:lpstr>
      <vt:lpstr>Lato Light</vt:lpstr>
      <vt:lpstr>Arial Unicode MS</vt:lpstr>
      <vt:lpstr>Calibri Light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蓝色天空</cp:lastModifiedBy>
  <cp:revision>220</cp:revision>
  <dcterms:created xsi:type="dcterms:W3CDTF">2019-06-19T02:08:00Z</dcterms:created>
  <dcterms:modified xsi:type="dcterms:W3CDTF">2025-08-05T07:34:20Z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2049B2EC6AEC466583DCA88C5A396AE4_13</vt:lpwstr>
  </property>
</Properties>
</file>